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4" roundtripDataSignature="AMtx7mhLiScydBQn1I4zyDkafPp3bC9w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81cec07e2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1cec07e2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381cec07e2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1cec07e2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81cec07e2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381cec07e2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81cec07e2f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81cec07e2f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381cec07e2f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43037030c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343037030c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43037030c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343037030c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437016935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343701693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1cec07e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81cec07e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381cec07e2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97"/>
          <p:cNvGrpSpPr/>
          <p:nvPr/>
        </p:nvGrpSpPr>
        <p:grpSpPr>
          <a:xfrm>
            <a:off x="-329674" y="-59376"/>
            <a:ext cx="12515851" cy="6923798"/>
            <a:chOff x="-329674" y="-51881"/>
            <a:chExt cx="12515851" cy="6923798"/>
          </a:xfrm>
        </p:grpSpPr>
        <p:sp>
          <p:nvSpPr>
            <p:cNvPr id="17" name="Google Shape;17;p97"/>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97"/>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97"/>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97"/>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97"/>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97"/>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97"/>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97"/>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97"/>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97"/>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97"/>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97"/>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7"/>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7"/>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97"/>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97"/>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7"/>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7"/>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7"/>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97"/>
          <p:cNvGrpSpPr/>
          <p:nvPr/>
        </p:nvGrpSpPr>
        <p:grpSpPr>
          <a:xfrm>
            <a:off x="1669293" y="1186483"/>
            <a:ext cx="8848345" cy="4477933"/>
            <a:chOff x="1669293" y="1186483"/>
            <a:chExt cx="8848345" cy="4477933"/>
          </a:xfrm>
        </p:grpSpPr>
        <p:sp>
          <p:nvSpPr>
            <p:cNvPr id="37" name="Google Shape;37;p97"/>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7"/>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7"/>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97"/>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7"/>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42" name="Google Shape;42;p9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4" name="Shape 274"/>
        <p:cNvGrpSpPr/>
        <p:nvPr/>
      </p:nvGrpSpPr>
      <p:grpSpPr>
        <a:xfrm>
          <a:off x="0" y="0"/>
          <a:ext cx="0" cy="0"/>
          <a:chOff x="0" y="0"/>
          <a:chExt cx="0" cy="0"/>
        </a:xfrm>
      </p:grpSpPr>
      <p:grpSp>
        <p:nvGrpSpPr>
          <p:cNvPr id="275" name="Google Shape;275;p108"/>
          <p:cNvGrpSpPr/>
          <p:nvPr/>
        </p:nvGrpSpPr>
        <p:grpSpPr>
          <a:xfrm>
            <a:off x="-417513" y="0"/>
            <a:ext cx="12584114" cy="6853238"/>
            <a:chOff x="-417513" y="0"/>
            <a:chExt cx="12584114" cy="6853238"/>
          </a:xfrm>
        </p:grpSpPr>
        <p:sp>
          <p:nvSpPr>
            <p:cNvPr id="276" name="Google Shape;276;p10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08"/>
          <p:cNvGrpSpPr/>
          <p:nvPr/>
        </p:nvGrpSpPr>
        <p:grpSpPr>
          <a:xfrm>
            <a:off x="800144" y="1699589"/>
            <a:ext cx="3674476" cy="3470421"/>
            <a:chOff x="697883" y="1816768"/>
            <a:chExt cx="3674476" cy="3470421"/>
          </a:xfrm>
        </p:grpSpPr>
        <p:sp>
          <p:nvSpPr>
            <p:cNvPr id="298" name="Google Shape;298;p10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08"/>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108"/>
          <p:cNvSpPr txBox="1"/>
          <p:nvPr>
            <p:ph idx="1" type="body"/>
          </p:nvPr>
        </p:nvSpPr>
        <p:spPr>
          <a:xfrm rot="5400000">
            <a:off x="5618955" y="285747"/>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3" name="Google Shape;303;p10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10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10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6" name="Shape 306"/>
        <p:cNvGrpSpPr/>
        <p:nvPr/>
      </p:nvGrpSpPr>
      <p:grpSpPr>
        <a:xfrm>
          <a:off x="0" y="0"/>
          <a:ext cx="0" cy="0"/>
          <a:chOff x="0" y="0"/>
          <a:chExt cx="0" cy="0"/>
        </a:xfrm>
      </p:grpSpPr>
      <p:grpSp>
        <p:nvGrpSpPr>
          <p:cNvPr id="307" name="Google Shape;307;p109"/>
          <p:cNvGrpSpPr/>
          <p:nvPr/>
        </p:nvGrpSpPr>
        <p:grpSpPr>
          <a:xfrm flipH="1">
            <a:off x="0" y="0"/>
            <a:ext cx="12584114" cy="6853238"/>
            <a:chOff x="-417513" y="0"/>
            <a:chExt cx="12584114" cy="6853238"/>
          </a:xfrm>
        </p:grpSpPr>
        <p:sp>
          <p:nvSpPr>
            <p:cNvPr id="308" name="Google Shape;308;p10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09"/>
          <p:cNvGrpSpPr/>
          <p:nvPr/>
        </p:nvGrpSpPr>
        <p:grpSpPr>
          <a:xfrm>
            <a:off x="7718948" y="1699589"/>
            <a:ext cx="3674476" cy="3470421"/>
            <a:chOff x="697883" y="1816768"/>
            <a:chExt cx="3674476" cy="3470421"/>
          </a:xfrm>
        </p:grpSpPr>
        <p:sp>
          <p:nvSpPr>
            <p:cNvPr id="330" name="Google Shape;330;p10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109"/>
          <p:cNvSpPr txBox="1"/>
          <p:nvPr>
            <p:ph type="title"/>
          </p:nvPr>
        </p:nvSpPr>
        <p:spPr>
          <a:xfrm rot="5400000">
            <a:off x="8329814" y="1827549"/>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109"/>
          <p:cNvSpPr txBox="1"/>
          <p:nvPr>
            <p:ph idx="1" type="body"/>
          </p:nvPr>
        </p:nvSpPr>
        <p:spPr>
          <a:xfrm rot="5400000">
            <a:off x="1308407" y="292785"/>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35" name="Google Shape;335;p10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10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10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4" name="Shape 344"/>
        <p:cNvGrpSpPr/>
        <p:nvPr/>
      </p:nvGrpSpPr>
      <p:grpSpPr>
        <a:xfrm>
          <a:off x="0" y="0"/>
          <a:ext cx="0" cy="0"/>
          <a:chOff x="0" y="0"/>
          <a:chExt cx="0" cy="0"/>
        </a:xfrm>
      </p:grpSpPr>
      <p:grpSp>
        <p:nvGrpSpPr>
          <p:cNvPr id="345" name="Google Shape;345;p100"/>
          <p:cNvGrpSpPr/>
          <p:nvPr/>
        </p:nvGrpSpPr>
        <p:grpSpPr>
          <a:xfrm>
            <a:off x="-417513" y="0"/>
            <a:ext cx="12584114" cy="6853238"/>
            <a:chOff x="-417513" y="0"/>
            <a:chExt cx="12584114" cy="6853238"/>
          </a:xfrm>
        </p:grpSpPr>
        <p:sp>
          <p:nvSpPr>
            <p:cNvPr id="346" name="Google Shape;346;p10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0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0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0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0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0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lt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100"/>
          <p:cNvGrpSpPr/>
          <p:nvPr/>
        </p:nvGrpSpPr>
        <p:grpSpPr>
          <a:xfrm>
            <a:off x="800144" y="1699589"/>
            <a:ext cx="3674476" cy="3470421"/>
            <a:chOff x="697883" y="1816768"/>
            <a:chExt cx="3674476" cy="3470421"/>
          </a:xfrm>
        </p:grpSpPr>
        <p:sp>
          <p:nvSpPr>
            <p:cNvPr id="368" name="Google Shape;368;p10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0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10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73" name="Google Shape;373;p10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10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10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grpSp>
        <p:nvGrpSpPr>
          <p:cNvPr id="46" name="Google Shape;46;p99"/>
          <p:cNvGrpSpPr/>
          <p:nvPr/>
        </p:nvGrpSpPr>
        <p:grpSpPr>
          <a:xfrm>
            <a:off x="-417513" y="0"/>
            <a:ext cx="12584114" cy="6853238"/>
            <a:chOff x="-417513" y="0"/>
            <a:chExt cx="12584114" cy="6853238"/>
          </a:xfrm>
        </p:grpSpPr>
        <p:sp>
          <p:nvSpPr>
            <p:cNvPr id="47" name="Google Shape;47;p9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99"/>
          <p:cNvGrpSpPr/>
          <p:nvPr/>
        </p:nvGrpSpPr>
        <p:grpSpPr>
          <a:xfrm>
            <a:off x="800144" y="1699589"/>
            <a:ext cx="3674476" cy="3470421"/>
            <a:chOff x="697883" y="1816768"/>
            <a:chExt cx="3674476" cy="3470421"/>
          </a:xfrm>
        </p:grpSpPr>
        <p:sp>
          <p:nvSpPr>
            <p:cNvPr id="69" name="Google Shape;69;p9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4" name="Google Shape;74;p9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grpSp>
        <p:nvGrpSpPr>
          <p:cNvPr id="78" name="Google Shape;78;p101"/>
          <p:cNvGrpSpPr/>
          <p:nvPr/>
        </p:nvGrpSpPr>
        <p:grpSpPr>
          <a:xfrm>
            <a:off x="-329674" y="-59376"/>
            <a:ext cx="12515851" cy="6923798"/>
            <a:chOff x="-329674" y="-51881"/>
            <a:chExt cx="12515851" cy="6923798"/>
          </a:xfrm>
        </p:grpSpPr>
        <p:sp>
          <p:nvSpPr>
            <p:cNvPr id="79" name="Google Shape;79;p10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01"/>
          <p:cNvGrpSpPr/>
          <p:nvPr/>
        </p:nvGrpSpPr>
        <p:grpSpPr>
          <a:xfrm>
            <a:off x="3259545" y="1186483"/>
            <a:ext cx="5666145" cy="4477933"/>
            <a:chOff x="3259545" y="1186483"/>
            <a:chExt cx="5666145" cy="4477933"/>
          </a:xfrm>
        </p:grpSpPr>
        <p:sp>
          <p:nvSpPr>
            <p:cNvPr id="99" name="Google Shape;99;p101"/>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1"/>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1"/>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1"/>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01"/>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04" name="Google Shape;104;p10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0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0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grpSp>
        <p:nvGrpSpPr>
          <p:cNvPr id="108" name="Google Shape;108;p102"/>
          <p:cNvGrpSpPr/>
          <p:nvPr/>
        </p:nvGrpSpPr>
        <p:grpSpPr>
          <a:xfrm>
            <a:off x="-417513" y="0"/>
            <a:ext cx="12584114" cy="6853238"/>
            <a:chOff x="-417513" y="0"/>
            <a:chExt cx="12584114" cy="6853238"/>
          </a:xfrm>
        </p:grpSpPr>
        <p:sp>
          <p:nvSpPr>
            <p:cNvPr id="109" name="Google Shape;109;p10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02"/>
          <p:cNvGrpSpPr/>
          <p:nvPr/>
        </p:nvGrpSpPr>
        <p:grpSpPr>
          <a:xfrm>
            <a:off x="800144" y="1699589"/>
            <a:ext cx="3674476" cy="3470421"/>
            <a:chOff x="697883" y="1816768"/>
            <a:chExt cx="3674476" cy="3470421"/>
          </a:xfrm>
        </p:grpSpPr>
        <p:sp>
          <p:nvSpPr>
            <p:cNvPr id="131" name="Google Shape;131;p10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02"/>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02"/>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6" name="Google Shape;136;p102"/>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7" name="Google Shape;137;p10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0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0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grpSp>
        <p:nvGrpSpPr>
          <p:cNvPr id="141" name="Google Shape;141;p103"/>
          <p:cNvGrpSpPr/>
          <p:nvPr/>
        </p:nvGrpSpPr>
        <p:grpSpPr>
          <a:xfrm>
            <a:off x="-417513" y="0"/>
            <a:ext cx="12584114" cy="6853238"/>
            <a:chOff x="-417513" y="0"/>
            <a:chExt cx="12584114" cy="6853238"/>
          </a:xfrm>
        </p:grpSpPr>
        <p:sp>
          <p:nvSpPr>
            <p:cNvPr id="142" name="Google Shape;142;p10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03"/>
          <p:cNvGrpSpPr/>
          <p:nvPr/>
        </p:nvGrpSpPr>
        <p:grpSpPr>
          <a:xfrm>
            <a:off x="800144" y="1699589"/>
            <a:ext cx="3674476" cy="3470421"/>
            <a:chOff x="697883" y="1816768"/>
            <a:chExt cx="3674476" cy="3470421"/>
          </a:xfrm>
        </p:grpSpPr>
        <p:sp>
          <p:nvSpPr>
            <p:cNvPr id="164" name="Google Shape;164;p10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03"/>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03"/>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69" name="Google Shape;169;p103"/>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0" name="Google Shape;170;p103"/>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1" name="Google Shape;171;p103"/>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2" name="Google Shape;172;p10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0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0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104"/>
          <p:cNvGrpSpPr/>
          <p:nvPr/>
        </p:nvGrpSpPr>
        <p:grpSpPr>
          <a:xfrm>
            <a:off x="-417513" y="0"/>
            <a:ext cx="12584114" cy="6853238"/>
            <a:chOff x="-417513" y="0"/>
            <a:chExt cx="12584114" cy="6853238"/>
          </a:xfrm>
        </p:grpSpPr>
        <p:sp>
          <p:nvSpPr>
            <p:cNvPr id="177" name="Google Shape;177;p10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04"/>
          <p:cNvGrpSpPr/>
          <p:nvPr/>
        </p:nvGrpSpPr>
        <p:grpSpPr>
          <a:xfrm>
            <a:off x="800144" y="1699589"/>
            <a:ext cx="3674476" cy="3470421"/>
            <a:chOff x="697883" y="1816768"/>
            <a:chExt cx="3674476" cy="3470421"/>
          </a:xfrm>
        </p:grpSpPr>
        <p:sp>
          <p:nvSpPr>
            <p:cNvPr id="199" name="Google Shape;199;p10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4"/>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0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0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0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10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0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0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grpSp>
        <p:nvGrpSpPr>
          <p:cNvPr id="211" name="Google Shape;211;p106"/>
          <p:cNvGrpSpPr/>
          <p:nvPr/>
        </p:nvGrpSpPr>
        <p:grpSpPr>
          <a:xfrm>
            <a:off x="-417513" y="0"/>
            <a:ext cx="12584114" cy="6853238"/>
            <a:chOff x="-417513" y="0"/>
            <a:chExt cx="12584114" cy="6853238"/>
          </a:xfrm>
        </p:grpSpPr>
        <p:sp>
          <p:nvSpPr>
            <p:cNvPr id="212" name="Google Shape;212;p10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06"/>
          <p:cNvGrpSpPr/>
          <p:nvPr/>
        </p:nvGrpSpPr>
        <p:grpSpPr>
          <a:xfrm>
            <a:off x="800144" y="1699589"/>
            <a:ext cx="3674476" cy="3470421"/>
            <a:chOff x="697883" y="1816768"/>
            <a:chExt cx="3674476" cy="3470421"/>
          </a:xfrm>
        </p:grpSpPr>
        <p:sp>
          <p:nvSpPr>
            <p:cNvPr id="234" name="Google Shape;234;p10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06"/>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06"/>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106"/>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40" name="Google Shape;240;p10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10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0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grpSp>
        <p:nvGrpSpPr>
          <p:cNvPr id="244" name="Google Shape;244;p107"/>
          <p:cNvGrpSpPr/>
          <p:nvPr/>
        </p:nvGrpSpPr>
        <p:grpSpPr>
          <a:xfrm>
            <a:off x="-329674" y="-59376"/>
            <a:ext cx="12515851" cy="6923798"/>
            <a:chOff x="-329674" y="-51881"/>
            <a:chExt cx="12515851" cy="6923798"/>
          </a:xfrm>
        </p:grpSpPr>
        <p:sp>
          <p:nvSpPr>
            <p:cNvPr id="245" name="Google Shape;245;p107"/>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7"/>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7"/>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7"/>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7"/>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7"/>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7"/>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7"/>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7"/>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7"/>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7"/>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7"/>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7"/>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7"/>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7"/>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7"/>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7"/>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7"/>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7"/>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07"/>
          <p:cNvGrpSpPr/>
          <p:nvPr/>
        </p:nvGrpSpPr>
        <p:grpSpPr>
          <a:xfrm>
            <a:off x="805336" y="1698331"/>
            <a:ext cx="5941540" cy="3470421"/>
            <a:chOff x="805336" y="1698331"/>
            <a:chExt cx="5941540" cy="3470421"/>
          </a:xfrm>
        </p:grpSpPr>
        <p:sp>
          <p:nvSpPr>
            <p:cNvPr id="265" name="Google Shape;265;p107"/>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7"/>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7"/>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07"/>
          <p:cNvSpPr/>
          <p:nvPr>
            <p:ph idx="2" type="pic"/>
          </p:nvPr>
        </p:nvSpPr>
        <p:spPr>
          <a:xfrm>
            <a:off x="7543510" y="0"/>
            <a:ext cx="4648490" cy="6858000"/>
          </a:xfrm>
          <a:prstGeom prst="rect">
            <a:avLst/>
          </a:prstGeom>
          <a:solidFill>
            <a:srgbClr val="FEFEFE"/>
          </a:solidFill>
          <a:ln>
            <a:noFill/>
          </a:ln>
        </p:spPr>
      </p:sp>
      <p:sp>
        <p:nvSpPr>
          <p:cNvPr id="269" name="Google Shape;269;p107"/>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07"/>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71" name="Google Shape;271;p10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07"/>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07"/>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6"/>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6"/>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2" name="Google Shape;12;p9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9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 name="Google Shape;14;p9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 name="Shape 338"/>
        <p:cNvGrpSpPr/>
        <p:nvPr/>
      </p:nvGrpSpPr>
      <p:grpSpPr>
        <a:xfrm>
          <a:off x="0" y="0"/>
          <a:ext cx="0" cy="0"/>
          <a:chOff x="0" y="0"/>
          <a:chExt cx="0" cy="0"/>
        </a:xfrm>
      </p:grpSpPr>
      <p:sp>
        <p:nvSpPr>
          <p:cNvPr id="339" name="Google Shape;339;p98"/>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lt1"/>
              </a:buClr>
              <a:buSzPts val="4000"/>
              <a:buFont typeface="Calibri"/>
              <a:buNone/>
              <a:defRPr b="0"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0" name="Google Shape;340;p98"/>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lt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lt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lt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9pPr>
          </a:lstStyle>
          <a:p/>
        </p:txBody>
      </p:sp>
      <p:sp>
        <p:nvSpPr>
          <p:cNvPr id="341" name="Google Shape;341;p9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342" name="Google Shape;342;p9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343" name="Google Shape;343;p9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3.png"/><Relationship Id="rId4" Type="http://schemas.openxmlformats.org/officeDocument/2006/relationships/image" Target="../media/image39.png"/><Relationship Id="rId5"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6.jpg"/><Relationship Id="rId6" Type="http://schemas.openxmlformats.org/officeDocument/2006/relationships/image" Target="../media/image7.jpg"/><Relationship Id="rId7" Type="http://schemas.openxmlformats.org/officeDocument/2006/relationships/image" Target="../media/image29.jpg"/><Relationship Id="rId8"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0.jpg"/><Relationship Id="rId7"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estimates@theroofdocs.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jpg"/><Relationship Id="rId4"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jp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jpg"/><Relationship Id="rId4" Type="http://schemas.openxmlformats.org/officeDocument/2006/relationships/image" Target="../media/image3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image" Target="../media/image45.png"/><Relationship Id="rId10" Type="http://schemas.openxmlformats.org/officeDocument/2006/relationships/image" Target="../media/image50.png"/><Relationship Id="rId9"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jpg"/><Relationship Id="rId4" Type="http://schemas.openxmlformats.org/officeDocument/2006/relationships/image" Target="../media/image4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0.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69.png"/><Relationship Id="rId6"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7.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8.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9.png"/><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8.png"/><Relationship Id="rId4" Type="http://schemas.openxmlformats.org/officeDocument/2006/relationships/image" Target="../media/image1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nvGrpSpPr>
          <p:cNvPr id="381" name="Google Shape;381;p1"/>
          <p:cNvGrpSpPr/>
          <p:nvPr/>
        </p:nvGrpSpPr>
        <p:grpSpPr>
          <a:xfrm>
            <a:off x="-329674" y="-59376"/>
            <a:ext cx="12515851" cy="6923798"/>
            <a:chOff x="-329674" y="-51881"/>
            <a:chExt cx="12515851" cy="6923798"/>
          </a:xfrm>
        </p:grpSpPr>
        <p:sp>
          <p:nvSpPr>
            <p:cNvPr id="382" name="Google Shape;382;p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1"/>
          <p:cNvSpPr/>
          <p:nvPr/>
        </p:nvSpPr>
        <p:spPr>
          <a:xfrm rot="-668471">
            <a:off x="2173916" y="2448612"/>
            <a:ext cx="4418757" cy="4259609"/>
          </a:xfrm>
          <a:custGeom>
            <a:rect b="b" l="l" r="r" t="t"/>
            <a:pathLst>
              <a:path extrusionOk="0" h="4344781" w="450711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02" name="Google Shape;402;p1"/>
          <p:cNvSpPr/>
          <p:nvPr/>
        </p:nvSpPr>
        <p:spPr>
          <a:xfrm>
            <a:off x="2354579" y="691977"/>
            <a:ext cx="7761923" cy="5343064"/>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03" name="Google Shape;403;p1"/>
          <p:cNvSpPr txBox="1"/>
          <p:nvPr>
            <p:ph type="ctrTitle"/>
          </p:nvPr>
        </p:nvSpPr>
        <p:spPr>
          <a:xfrm>
            <a:off x="2571865" y="476750"/>
            <a:ext cx="6959446" cy="1662475"/>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4800"/>
              <a:buFont typeface="Calibri"/>
              <a:buNone/>
            </a:pPr>
            <a:r>
              <a:rPr lang="en-US" sz="4800"/>
              <a:t>Roof-ER Sales Training</a:t>
            </a:r>
            <a:endParaRPr/>
          </a:p>
        </p:txBody>
      </p:sp>
      <p:sp>
        <p:nvSpPr>
          <p:cNvPr id="404" name="Google Shape;404;p1"/>
          <p:cNvSpPr txBox="1"/>
          <p:nvPr>
            <p:ph idx="1" type="subTitle"/>
          </p:nvPr>
        </p:nvSpPr>
        <p:spPr>
          <a:xfrm>
            <a:off x="3327068" y="2139225"/>
            <a:ext cx="5414125" cy="3235032"/>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1000"/>
              </a:spcBef>
              <a:spcAft>
                <a:spcPts val="0"/>
              </a:spcAft>
              <a:buNone/>
            </a:pPr>
            <a:r>
              <a:t/>
            </a:r>
            <a:endParaRPr sz="2000"/>
          </a:p>
          <a:p>
            <a:pPr indent="0" lvl="0" marL="0" rtl="0" algn="ctr">
              <a:lnSpc>
                <a:spcPct val="100000"/>
              </a:lnSpc>
              <a:spcBef>
                <a:spcPts val="1000"/>
              </a:spcBef>
              <a:spcAft>
                <a:spcPts val="0"/>
              </a:spcAft>
              <a:buNone/>
            </a:pPr>
            <a:r>
              <a:t/>
            </a:r>
            <a:endParaRPr sz="2000"/>
          </a:p>
          <a:p>
            <a:pPr indent="0" lvl="0" marL="0" rtl="0" algn="ctr">
              <a:lnSpc>
                <a:spcPct val="100000"/>
              </a:lnSpc>
              <a:spcBef>
                <a:spcPts val="1000"/>
              </a:spcBef>
              <a:spcAft>
                <a:spcPts val="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 App</a:t>
            </a:r>
            <a:endParaRPr/>
          </a:p>
        </p:txBody>
      </p:sp>
      <p:sp>
        <p:nvSpPr>
          <p:cNvPr id="464" name="Google Shape;464;p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The Field Portal App will be used mostly on your phone (but is also useable on your iPad)</a:t>
            </a:r>
            <a:endParaRPr/>
          </a:p>
          <a:p>
            <a:pPr indent="-228600" lvl="0" marL="228600" rtl="0" algn="l">
              <a:lnSpc>
                <a:spcPct val="120000"/>
              </a:lnSpc>
              <a:spcBef>
                <a:spcPts val="1000"/>
              </a:spcBef>
              <a:spcAft>
                <a:spcPts val="0"/>
              </a:spcAft>
              <a:buSzPts val="1980"/>
              <a:buChar char="▪"/>
            </a:pPr>
            <a:r>
              <a:rPr lang="en-US"/>
              <a:t>Later on this week, we will review using the Field Portal App on a laptop or desktop which is the most ideal way to keep your jobs organized</a:t>
            </a:r>
            <a:endParaRPr/>
          </a:p>
          <a:p>
            <a:pPr indent="-228600" lvl="0" marL="228600" rtl="0" algn="l">
              <a:lnSpc>
                <a:spcPct val="120000"/>
              </a:lnSpc>
              <a:spcBef>
                <a:spcPts val="1000"/>
              </a:spcBef>
              <a:spcAft>
                <a:spcPts val="0"/>
              </a:spcAft>
              <a:buSzPts val="1980"/>
              <a:buChar char="▪"/>
            </a:pPr>
            <a:r>
              <a:rPr lang="en-US"/>
              <a:t>On the Field Portal App, you can:</a:t>
            </a:r>
            <a:endParaRPr/>
          </a:p>
          <a:p>
            <a:pPr indent="-228600" lvl="1" marL="685800" rtl="0" algn="l">
              <a:lnSpc>
                <a:spcPct val="120000"/>
              </a:lnSpc>
              <a:spcBef>
                <a:spcPts val="500"/>
              </a:spcBef>
              <a:spcAft>
                <a:spcPts val="0"/>
              </a:spcAft>
              <a:buSzPts val="1760"/>
              <a:buChar char="▪"/>
            </a:pPr>
            <a:r>
              <a:rPr lang="en-US"/>
              <a:t>Track your jobs and what stage they are in</a:t>
            </a:r>
            <a:endParaRPr/>
          </a:p>
          <a:p>
            <a:pPr indent="-228600" lvl="1" marL="685800" rtl="0" algn="l">
              <a:lnSpc>
                <a:spcPct val="120000"/>
              </a:lnSpc>
              <a:spcBef>
                <a:spcPts val="500"/>
              </a:spcBef>
              <a:spcAft>
                <a:spcPts val="0"/>
              </a:spcAft>
              <a:buSzPts val="1760"/>
              <a:buChar char="▪"/>
            </a:pPr>
            <a:r>
              <a:rPr lang="en-US"/>
              <a:t>Review Metrics</a:t>
            </a:r>
            <a:endParaRPr/>
          </a:p>
          <a:p>
            <a:pPr indent="-228600" lvl="1" marL="685800" rtl="0" algn="l">
              <a:lnSpc>
                <a:spcPct val="120000"/>
              </a:lnSpc>
              <a:spcBef>
                <a:spcPts val="500"/>
              </a:spcBef>
              <a:spcAft>
                <a:spcPts val="0"/>
              </a:spcAft>
              <a:buSzPts val="1760"/>
              <a:buChar char="▪"/>
            </a:pPr>
            <a:r>
              <a:rPr b="1" lang="en-US"/>
              <a:t>Pin houses and create leads</a:t>
            </a:r>
            <a:endParaRPr/>
          </a:p>
          <a:p>
            <a:pPr indent="-228600" lvl="1" marL="685800" rtl="0" algn="l">
              <a:lnSpc>
                <a:spcPct val="120000"/>
              </a:lnSpc>
              <a:spcBef>
                <a:spcPts val="500"/>
              </a:spcBef>
              <a:spcAft>
                <a:spcPts val="0"/>
              </a:spcAft>
              <a:buSzPts val="1760"/>
              <a:buChar char="▪"/>
            </a:pPr>
            <a:r>
              <a:rPr lang="en-US"/>
              <a:t>Create and upload your Photo reports</a:t>
            </a:r>
            <a:endParaRPr/>
          </a:p>
          <a:p>
            <a:pPr indent="-228600" lvl="1" marL="685800" rtl="0" algn="l">
              <a:lnSpc>
                <a:spcPct val="120000"/>
              </a:lnSpc>
              <a:spcBef>
                <a:spcPts val="500"/>
              </a:spcBef>
              <a:spcAft>
                <a:spcPts val="0"/>
              </a:spcAft>
              <a:buSzPts val="1760"/>
              <a:buChar char="▪"/>
            </a:pPr>
            <a:r>
              <a:rPr lang="en-US"/>
              <a:t>Schedule customer-related events</a:t>
            </a:r>
            <a:endParaRPr/>
          </a:p>
          <a:p>
            <a:pPr indent="-228600" lvl="1" marL="685800" rtl="0" algn="l">
              <a:lnSpc>
                <a:spcPct val="120000"/>
              </a:lnSpc>
              <a:spcBef>
                <a:spcPts val="500"/>
              </a:spcBef>
              <a:spcAft>
                <a:spcPts val="0"/>
              </a:spcAft>
              <a:buSzPts val="1760"/>
              <a:buChar char="▪"/>
            </a:pPr>
            <a:r>
              <a:rPr lang="en-US"/>
              <a:t>Review Tasks and Messages</a:t>
            </a:r>
            <a:endParaRPr/>
          </a:p>
          <a:p>
            <a:pPr indent="-228600" lvl="1" marL="685800" rtl="0" algn="l">
              <a:lnSpc>
                <a:spcPct val="120000"/>
              </a:lnSpc>
              <a:spcBef>
                <a:spcPts val="500"/>
              </a:spcBef>
              <a:spcAft>
                <a:spcPts val="0"/>
              </a:spcAft>
              <a:buSzPts val="1760"/>
              <a:buChar char="▪"/>
            </a:pPr>
            <a:r>
              <a:rPr lang="en-US"/>
              <a:t>Check the Trade Calendar to see when your installs are going up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 App</a:t>
            </a:r>
            <a:endParaRPr/>
          </a:p>
        </p:txBody>
      </p:sp>
      <p:sp>
        <p:nvSpPr>
          <p:cNvPr id="470" name="Google Shape;470;p10"/>
          <p:cNvSpPr txBox="1"/>
          <p:nvPr>
            <p:ph idx="1" type="body"/>
          </p:nvPr>
        </p:nvSpPr>
        <p:spPr>
          <a:xfrm>
            <a:off x="5118447" y="804699"/>
            <a:ext cx="6282000" cy="5248500"/>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Pinning Houses</a:t>
            </a:r>
            <a:endParaRPr/>
          </a:p>
        </p:txBody>
      </p:sp>
      <p:pic>
        <p:nvPicPr>
          <p:cNvPr id="471" name="Google Shape;471;p10"/>
          <p:cNvPicPr preferRelativeResize="0"/>
          <p:nvPr/>
        </p:nvPicPr>
        <p:blipFill rotWithShape="1">
          <a:blip r:embed="rId3">
            <a:alphaModFix/>
          </a:blip>
          <a:srcRect b="0" l="0" r="0" t="0"/>
          <a:stretch/>
        </p:blipFill>
        <p:spPr>
          <a:xfrm>
            <a:off x="9143426" y="803186"/>
            <a:ext cx="1760347" cy="3808602"/>
          </a:xfrm>
          <a:prstGeom prst="rect">
            <a:avLst/>
          </a:prstGeom>
          <a:noFill/>
          <a:ln>
            <a:noFill/>
          </a:ln>
        </p:spPr>
      </p:pic>
      <p:pic>
        <p:nvPicPr>
          <p:cNvPr id="472" name="Google Shape;472;p10"/>
          <p:cNvPicPr preferRelativeResize="0"/>
          <p:nvPr/>
        </p:nvPicPr>
        <p:blipFill rotWithShape="1">
          <a:blip r:embed="rId4">
            <a:alphaModFix/>
          </a:blip>
          <a:srcRect b="0" l="0" r="0" t="38272"/>
          <a:stretch/>
        </p:blipFill>
        <p:spPr>
          <a:xfrm>
            <a:off x="7002151" y="149370"/>
            <a:ext cx="1915444" cy="2558117"/>
          </a:xfrm>
          <a:prstGeom prst="rect">
            <a:avLst/>
          </a:prstGeom>
          <a:noFill/>
          <a:ln>
            <a:noFill/>
          </a:ln>
        </p:spPr>
      </p:pic>
      <p:pic>
        <p:nvPicPr>
          <p:cNvPr id="473" name="Google Shape;473;p10"/>
          <p:cNvPicPr preferRelativeResize="0"/>
          <p:nvPr/>
        </p:nvPicPr>
        <p:blipFill rotWithShape="1">
          <a:blip r:embed="rId5">
            <a:alphaModFix/>
          </a:blip>
          <a:srcRect b="0" l="0" r="0" t="0"/>
          <a:stretch/>
        </p:blipFill>
        <p:spPr>
          <a:xfrm>
            <a:off x="7224321" y="2707487"/>
            <a:ext cx="1436583" cy="31081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 App</a:t>
            </a:r>
            <a:endParaRPr/>
          </a:p>
        </p:txBody>
      </p:sp>
      <p:sp>
        <p:nvSpPr>
          <p:cNvPr id="480" name="Google Shape;480;p1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102870" lvl="0" marL="228600" rtl="0" algn="l">
              <a:lnSpc>
                <a:spcPct val="120000"/>
              </a:lnSpc>
              <a:spcBef>
                <a:spcPts val="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a:p>
            <a:pPr indent="0" lvl="0" marL="0" rtl="0" algn="l">
              <a:lnSpc>
                <a:spcPct val="120000"/>
              </a:lnSpc>
              <a:spcBef>
                <a:spcPts val="1000"/>
              </a:spcBef>
              <a:spcAft>
                <a:spcPts val="0"/>
              </a:spcAft>
              <a:buSzPts val="1980"/>
              <a:buNone/>
            </a:pPr>
            <a:r>
              <a:t/>
            </a:r>
            <a:endParaRPr/>
          </a:p>
          <a:p>
            <a:pPr indent="-228600" lvl="0" marL="228600" rtl="0" algn="l">
              <a:lnSpc>
                <a:spcPct val="120000"/>
              </a:lnSpc>
              <a:spcBef>
                <a:spcPts val="1000"/>
              </a:spcBef>
              <a:spcAft>
                <a:spcPts val="0"/>
              </a:spcAft>
              <a:buSzPts val="1980"/>
              <a:buChar char="▪"/>
            </a:pPr>
            <a:r>
              <a:rPr lang="en-US"/>
              <a:t>You can view a list of your door knocks.</a:t>
            </a:r>
            <a:endParaRPr/>
          </a:p>
        </p:txBody>
      </p:sp>
      <p:pic>
        <p:nvPicPr>
          <p:cNvPr id="481" name="Google Shape;481;p11"/>
          <p:cNvPicPr preferRelativeResize="0"/>
          <p:nvPr/>
        </p:nvPicPr>
        <p:blipFill rotWithShape="1">
          <a:blip r:embed="rId3">
            <a:alphaModFix/>
          </a:blip>
          <a:srcRect b="0" l="0" r="0" t="0"/>
          <a:stretch/>
        </p:blipFill>
        <p:spPr>
          <a:xfrm>
            <a:off x="5482487" y="591364"/>
            <a:ext cx="1801060" cy="3896686"/>
          </a:xfrm>
          <a:prstGeom prst="rect">
            <a:avLst/>
          </a:prstGeom>
          <a:noFill/>
          <a:ln>
            <a:noFill/>
          </a:ln>
        </p:spPr>
      </p:pic>
      <p:pic>
        <p:nvPicPr>
          <p:cNvPr id="482" name="Google Shape;482;p11"/>
          <p:cNvPicPr preferRelativeResize="0"/>
          <p:nvPr/>
        </p:nvPicPr>
        <p:blipFill rotWithShape="1">
          <a:blip r:embed="rId4">
            <a:alphaModFix/>
          </a:blip>
          <a:srcRect b="0" l="0" r="0" t="0"/>
          <a:stretch/>
        </p:blipFill>
        <p:spPr>
          <a:xfrm>
            <a:off x="7676167" y="655834"/>
            <a:ext cx="1741463" cy="37677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Objections</a:t>
            </a:r>
            <a:endParaRPr/>
          </a:p>
        </p:txBody>
      </p:sp>
      <p:sp>
        <p:nvSpPr>
          <p:cNvPr id="488" name="Google Shape;488;p1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Common Objections</a:t>
            </a:r>
            <a:endParaRPr/>
          </a:p>
          <a:p>
            <a:pPr indent="-228600" lvl="1" marL="685800" rtl="0" algn="l">
              <a:lnSpc>
                <a:spcPct val="120000"/>
              </a:lnSpc>
              <a:spcBef>
                <a:spcPts val="500"/>
              </a:spcBef>
              <a:spcAft>
                <a:spcPts val="0"/>
              </a:spcAft>
              <a:buSzPts val="1760"/>
              <a:buChar char="▪"/>
            </a:pPr>
            <a:r>
              <a:rPr lang="en-US"/>
              <a:t>“not interested”</a:t>
            </a:r>
            <a:endParaRPr/>
          </a:p>
          <a:p>
            <a:pPr indent="-228600" lvl="1" marL="685800" rtl="0" algn="l">
              <a:lnSpc>
                <a:spcPct val="120000"/>
              </a:lnSpc>
              <a:spcBef>
                <a:spcPts val="500"/>
              </a:spcBef>
              <a:spcAft>
                <a:spcPts val="0"/>
              </a:spcAft>
              <a:buSzPts val="1760"/>
              <a:buChar char="▪"/>
            </a:pPr>
            <a:r>
              <a:rPr lang="en-US"/>
              <a:t>“I need to talk to my spouse”</a:t>
            </a:r>
            <a:endParaRPr/>
          </a:p>
          <a:p>
            <a:pPr indent="-228600" lvl="1" marL="685800" rtl="0" algn="l">
              <a:lnSpc>
                <a:spcPct val="120000"/>
              </a:lnSpc>
              <a:spcBef>
                <a:spcPts val="500"/>
              </a:spcBef>
              <a:spcAft>
                <a:spcPts val="0"/>
              </a:spcAft>
              <a:buSzPts val="1760"/>
              <a:buChar char="▪"/>
            </a:pPr>
            <a:r>
              <a:rPr lang="en-US"/>
              <a:t>“I don’t have enough time”</a:t>
            </a:r>
            <a:endParaRPr/>
          </a:p>
          <a:p>
            <a:pPr indent="-228600" lvl="1" marL="685800" rtl="0" algn="l">
              <a:lnSpc>
                <a:spcPct val="120000"/>
              </a:lnSpc>
              <a:spcBef>
                <a:spcPts val="500"/>
              </a:spcBef>
              <a:spcAft>
                <a:spcPts val="0"/>
              </a:spcAft>
              <a:buSzPts val="1760"/>
              <a:buChar char="▪"/>
            </a:pPr>
            <a:r>
              <a:rPr lang="en-US"/>
              <a:t>“my roof is in good shape”</a:t>
            </a:r>
            <a:endParaRPr/>
          </a:p>
          <a:p>
            <a:pPr indent="-228600" lvl="1" marL="685800" rtl="0" algn="l">
              <a:lnSpc>
                <a:spcPct val="120000"/>
              </a:lnSpc>
              <a:spcBef>
                <a:spcPts val="500"/>
              </a:spcBef>
              <a:spcAft>
                <a:spcPts val="0"/>
              </a:spcAft>
              <a:buSzPts val="1760"/>
              <a:buChar char="▪"/>
            </a:pPr>
            <a:r>
              <a:rPr lang="en-US"/>
              <a:t>“I just had it checked”</a:t>
            </a:r>
            <a:endParaRPr/>
          </a:p>
          <a:p>
            <a:pPr indent="-228600" lvl="1" marL="685800" rtl="0" algn="l">
              <a:lnSpc>
                <a:spcPct val="120000"/>
              </a:lnSpc>
              <a:spcBef>
                <a:spcPts val="500"/>
              </a:spcBef>
              <a:spcAft>
                <a:spcPts val="0"/>
              </a:spcAft>
              <a:buSzPts val="1760"/>
              <a:buChar char="▪"/>
            </a:pPr>
            <a:r>
              <a:rPr lang="en-US"/>
              <a:t>“I don’t have the money for anything right now”</a:t>
            </a:r>
            <a:endParaRPr/>
          </a:p>
          <a:p>
            <a:pPr indent="-228600" lvl="1" marL="685800" rtl="0" algn="l">
              <a:lnSpc>
                <a:spcPct val="120000"/>
              </a:lnSpc>
              <a:spcBef>
                <a:spcPts val="500"/>
              </a:spcBef>
              <a:spcAft>
                <a:spcPts val="0"/>
              </a:spcAft>
              <a:buSzPts val="1760"/>
              <a:buChar char="▪"/>
            </a:pPr>
            <a:r>
              <a:rPr lang="en-US"/>
              <a:t>“I have a roofer knock my door at least 5 times a week”</a:t>
            </a:r>
            <a:endParaRPr/>
          </a:p>
          <a:p>
            <a:pPr indent="-228600" lvl="1" marL="685800" rtl="0" algn="l">
              <a:lnSpc>
                <a:spcPct val="120000"/>
              </a:lnSpc>
              <a:spcBef>
                <a:spcPts val="500"/>
              </a:spcBef>
              <a:spcAft>
                <a:spcPts val="0"/>
              </a:spcAft>
              <a:buSzPts val="1760"/>
              <a:buChar char="▪"/>
            </a:pPr>
            <a:r>
              <a:rPr lang="en-US"/>
              <a:t>“my roof is only 18 years old and is a 50 year roof”</a:t>
            </a:r>
            <a:endParaRPr/>
          </a:p>
          <a:p>
            <a:pPr indent="-228600" lvl="0" marL="228600" rtl="0" algn="l">
              <a:lnSpc>
                <a:spcPct val="120000"/>
              </a:lnSpc>
              <a:spcBef>
                <a:spcPts val="1000"/>
              </a:spcBef>
              <a:spcAft>
                <a:spcPts val="0"/>
              </a:spcAft>
              <a:buSzPts val="1980"/>
              <a:buChar char="▪"/>
            </a:pPr>
            <a:r>
              <a:rPr lang="en-US"/>
              <a:t>Tips:</a:t>
            </a:r>
            <a:endParaRPr/>
          </a:p>
          <a:p>
            <a:pPr indent="-228600" lvl="1" marL="685800" rtl="0" algn="l">
              <a:lnSpc>
                <a:spcPct val="120000"/>
              </a:lnSpc>
              <a:spcBef>
                <a:spcPts val="500"/>
              </a:spcBef>
              <a:spcAft>
                <a:spcPts val="0"/>
              </a:spcAft>
              <a:buSzPts val="1760"/>
              <a:buChar char="▪"/>
            </a:pPr>
            <a:r>
              <a:rPr lang="en-US"/>
              <a:t>Always react positively with an agreeable response and attitude</a:t>
            </a:r>
            <a:endParaRPr/>
          </a:p>
          <a:p>
            <a:pPr indent="-228600" lvl="1" marL="685800" rtl="0" algn="l">
              <a:lnSpc>
                <a:spcPct val="120000"/>
              </a:lnSpc>
              <a:spcBef>
                <a:spcPts val="500"/>
              </a:spcBef>
              <a:spcAft>
                <a:spcPts val="0"/>
              </a:spcAft>
              <a:buSzPts val="1760"/>
              <a:buChar char="▪"/>
            </a:pPr>
            <a:r>
              <a:rPr lang="en-US"/>
              <a:t>Ask questions when appropriate</a:t>
            </a:r>
            <a:endParaRPr/>
          </a:p>
          <a:p>
            <a:pPr indent="-228600" lvl="1" marL="685800" rtl="0" algn="l">
              <a:lnSpc>
                <a:spcPct val="120000"/>
              </a:lnSpc>
              <a:spcBef>
                <a:spcPts val="500"/>
              </a:spcBef>
              <a:spcAft>
                <a:spcPts val="0"/>
              </a:spcAft>
              <a:buSzPts val="1760"/>
              <a:buChar char="▪"/>
            </a:pPr>
            <a:r>
              <a:rPr lang="en-US"/>
              <a:t>Repeat the customers’ objections when appropriate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494" name="Google Shape;494;p1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Please memorize the whole Generic initial pitch </a:t>
            </a:r>
            <a:endParaRPr/>
          </a:p>
          <a:p>
            <a:pPr indent="-228600" lvl="0" marL="228600" rtl="0" algn="l">
              <a:lnSpc>
                <a:spcPct val="120000"/>
              </a:lnSpc>
              <a:spcBef>
                <a:spcPts val="1000"/>
              </a:spcBef>
              <a:spcAft>
                <a:spcPts val="0"/>
              </a:spcAft>
              <a:buSzPts val="1980"/>
              <a:buChar char="▪"/>
            </a:pPr>
            <a:r>
              <a:rPr lang="en-US"/>
              <a:t>Please also be familiar with the Specific Pitch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500" name="Google Shape;500;p1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Pitch and Objection Practice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81cec07e2f_0_6"/>
          <p:cNvSpPr txBox="1"/>
          <p:nvPr>
            <p:ph type="title"/>
          </p:nvPr>
        </p:nvSpPr>
        <p:spPr>
          <a:xfrm>
            <a:off x="888631" y="2349925"/>
            <a:ext cx="3498900" cy="2456400"/>
          </a:xfrm>
          <a:prstGeom prst="rect">
            <a:avLst/>
          </a:prstGeom>
        </p:spPr>
        <p:txBody>
          <a:bodyPr anchorCtr="0" anchor="ctr" bIns="228600" lIns="228600" spcFirstLastPara="1" rIns="228600" wrap="square" tIns="228600">
            <a:normAutofit/>
          </a:bodyPr>
          <a:lstStyle/>
          <a:p>
            <a:pPr indent="0" lvl="0" marL="0" rtl="0" algn="ctr">
              <a:spcBef>
                <a:spcPts val="0"/>
              </a:spcBef>
              <a:spcAft>
                <a:spcPts val="0"/>
              </a:spcAft>
              <a:buNone/>
            </a:pPr>
            <a:r>
              <a:rPr lang="en-US"/>
              <a:t>Basic Roofing</a:t>
            </a:r>
            <a:endParaRPr/>
          </a:p>
        </p:txBody>
      </p:sp>
      <p:sp>
        <p:nvSpPr>
          <p:cNvPr id="507" name="Google Shape;507;g381cec07e2f_0_6"/>
          <p:cNvSpPr txBox="1"/>
          <p:nvPr>
            <p:ph idx="1" type="body"/>
          </p:nvPr>
        </p:nvSpPr>
        <p:spPr>
          <a:xfrm>
            <a:off x="5118447" y="803186"/>
            <a:ext cx="6282000" cy="5248500"/>
          </a:xfrm>
          <a:prstGeom prst="rect">
            <a:avLst/>
          </a:prstGeom>
        </p:spPr>
        <p:txBody>
          <a:bodyPr anchorCtr="0" anchor="ctr" bIns="45700" lIns="91425" spcFirstLastPara="1" rIns="91425" wrap="square" tIns="45700">
            <a:normAutofit/>
          </a:bodyPr>
          <a:lstStyle/>
          <a:p>
            <a:pPr indent="-354330" lvl="0" marL="457200" rtl="0" algn="l">
              <a:spcBef>
                <a:spcPts val="1000"/>
              </a:spcBef>
              <a:spcAft>
                <a:spcPts val="0"/>
              </a:spcAft>
              <a:buSzPts val="1980"/>
              <a:buChar char="▪"/>
            </a:pPr>
            <a:r>
              <a:rPr lang="en-US"/>
              <a:t>Most Common Roofing Material - Asphalt</a:t>
            </a:r>
            <a:endParaRPr/>
          </a:p>
          <a:p>
            <a:pPr indent="-354330" lvl="0" marL="457200" rtl="0" algn="l">
              <a:spcBef>
                <a:spcPts val="0"/>
              </a:spcBef>
              <a:spcAft>
                <a:spcPts val="0"/>
              </a:spcAft>
              <a:buSzPts val="1980"/>
              <a:buChar char="▪"/>
            </a:pPr>
            <a:r>
              <a:rPr lang="en-US"/>
              <a:t>Other Roofing Material</a:t>
            </a:r>
            <a:endParaRPr/>
          </a:p>
          <a:p>
            <a:pPr indent="-354330" lvl="1" marL="914400" rtl="0" algn="l">
              <a:spcBef>
                <a:spcPts val="0"/>
              </a:spcBef>
              <a:spcAft>
                <a:spcPts val="0"/>
              </a:spcAft>
              <a:buSzPts val="1980"/>
              <a:buChar char="▪"/>
            </a:pPr>
            <a:r>
              <a:rPr lang="en-US"/>
              <a:t>Metal</a:t>
            </a:r>
            <a:endParaRPr/>
          </a:p>
          <a:p>
            <a:pPr indent="-354330" lvl="1" marL="914400" rtl="0" algn="l">
              <a:spcBef>
                <a:spcPts val="0"/>
              </a:spcBef>
              <a:spcAft>
                <a:spcPts val="0"/>
              </a:spcAft>
              <a:buSzPts val="1980"/>
              <a:buChar char="▪"/>
            </a:pPr>
            <a:r>
              <a:rPr lang="en-US"/>
              <a:t>Cedar/Wood/synthetic</a:t>
            </a:r>
            <a:endParaRPr/>
          </a:p>
          <a:p>
            <a:pPr indent="-354330" lvl="1" marL="914400" rtl="0" algn="l">
              <a:spcBef>
                <a:spcPts val="0"/>
              </a:spcBef>
              <a:spcAft>
                <a:spcPts val="0"/>
              </a:spcAft>
              <a:buSzPts val="1980"/>
              <a:buChar char="▪"/>
            </a:pPr>
            <a:r>
              <a:rPr lang="en-US"/>
              <a:t>TPO/EPDM/Rolled Asphalt</a:t>
            </a:r>
            <a:endParaRPr/>
          </a:p>
          <a:p>
            <a:pPr indent="-354330" lvl="0" marL="457200" rtl="0" algn="l">
              <a:spcBef>
                <a:spcPts val="0"/>
              </a:spcBef>
              <a:spcAft>
                <a:spcPts val="0"/>
              </a:spcAft>
              <a:buSzPts val="1980"/>
              <a:buChar char="▪"/>
            </a:pPr>
            <a:r>
              <a:rPr lang="en-US"/>
              <a:t>Gable Roof</a:t>
            </a:r>
            <a:endParaRPr/>
          </a:p>
          <a:p>
            <a:pPr indent="-354330" lvl="0" marL="457200" rtl="0" algn="l">
              <a:spcBef>
                <a:spcPts val="0"/>
              </a:spcBef>
              <a:spcAft>
                <a:spcPts val="0"/>
              </a:spcAft>
              <a:buSzPts val="1980"/>
              <a:buChar char="▪"/>
            </a:pPr>
            <a:r>
              <a:rPr lang="en-US"/>
              <a:t>Hipped Roof</a:t>
            </a:r>
            <a:endParaRPr/>
          </a:p>
          <a:p>
            <a:pPr indent="-354330" lvl="0" marL="457200" rtl="0" algn="l">
              <a:spcBef>
                <a:spcPts val="0"/>
              </a:spcBef>
              <a:spcAft>
                <a:spcPts val="0"/>
              </a:spcAft>
              <a:buSzPts val="1980"/>
              <a:buChar char="▪"/>
            </a:pPr>
            <a:r>
              <a:rPr lang="en-US"/>
              <a:t>Common Terms</a:t>
            </a:r>
            <a:endParaRPr/>
          </a:p>
          <a:p>
            <a:pPr indent="-354330" lvl="1" marL="914400" rtl="0" algn="l">
              <a:spcBef>
                <a:spcPts val="0"/>
              </a:spcBef>
              <a:spcAft>
                <a:spcPts val="0"/>
              </a:spcAft>
              <a:buSzPts val="1980"/>
              <a:buChar char="▪"/>
            </a:pPr>
            <a:r>
              <a:rPr lang="en-US"/>
              <a:t>Eave</a:t>
            </a:r>
            <a:endParaRPr/>
          </a:p>
          <a:p>
            <a:pPr indent="-354330" lvl="1" marL="914400" rtl="0" algn="l">
              <a:spcBef>
                <a:spcPts val="0"/>
              </a:spcBef>
              <a:spcAft>
                <a:spcPts val="0"/>
              </a:spcAft>
              <a:buSzPts val="1980"/>
              <a:buChar char="▪"/>
            </a:pPr>
            <a:r>
              <a:rPr lang="en-US"/>
              <a:t>Rake</a:t>
            </a:r>
            <a:endParaRPr/>
          </a:p>
          <a:p>
            <a:pPr indent="-354330" lvl="1" marL="914400" rtl="0" algn="l">
              <a:spcBef>
                <a:spcPts val="0"/>
              </a:spcBef>
              <a:spcAft>
                <a:spcPts val="0"/>
              </a:spcAft>
              <a:buSzPts val="1980"/>
              <a:buChar char="▪"/>
            </a:pPr>
            <a:r>
              <a:rPr lang="en-US"/>
              <a:t>Ridge</a:t>
            </a:r>
            <a:endParaRPr/>
          </a:p>
        </p:txBody>
      </p:sp>
      <p:pic>
        <p:nvPicPr>
          <p:cNvPr id="508" name="Google Shape;508;g381cec07e2f_0_6"/>
          <p:cNvPicPr preferRelativeResize="0"/>
          <p:nvPr/>
        </p:nvPicPr>
        <p:blipFill>
          <a:blip r:embed="rId3">
            <a:alphaModFix/>
          </a:blip>
          <a:stretch>
            <a:fillRect/>
          </a:stretch>
        </p:blipFill>
        <p:spPr>
          <a:xfrm>
            <a:off x="7423050" y="4154375"/>
            <a:ext cx="3498900" cy="1749450"/>
          </a:xfrm>
          <a:prstGeom prst="rect">
            <a:avLst/>
          </a:prstGeom>
          <a:noFill/>
          <a:ln>
            <a:noFill/>
          </a:ln>
        </p:spPr>
      </p:pic>
      <p:pic>
        <p:nvPicPr>
          <p:cNvPr id="509" name="Google Shape;509;g381cec07e2f_0_6"/>
          <p:cNvPicPr preferRelativeResize="0"/>
          <p:nvPr/>
        </p:nvPicPr>
        <p:blipFill>
          <a:blip r:embed="rId4">
            <a:alphaModFix/>
          </a:blip>
          <a:stretch>
            <a:fillRect/>
          </a:stretch>
        </p:blipFill>
        <p:spPr>
          <a:xfrm>
            <a:off x="1789950" y="4983050"/>
            <a:ext cx="2924901" cy="1670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381cec07e2f_0_14"/>
          <p:cNvSpPr txBox="1"/>
          <p:nvPr>
            <p:ph type="title"/>
          </p:nvPr>
        </p:nvSpPr>
        <p:spPr>
          <a:xfrm>
            <a:off x="888631" y="2349925"/>
            <a:ext cx="3498900" cy="2456400"/>
          </a:xfrm>
          <a:prstGeom prst="rect">
            <a:avLst/>
          </a:prstGeom>
        </p:spPr>
        <p:txBody>
          <a:bodyPr anchorCtr="0" anchor="ctr" bIns="228600" lIns="228600" spcFirstLastPara="1" rIns="228600" wrap="square" tIns="228600">
            <a:normAutofit/>
          </a:bodyPr>
          <a:lstStyle/>
          <a:p>
            <a:pPr indent="0" lvl="0" marL="0" rtl="0" algn="ctr">
              <a:spcBef>
                <a:spcPts val="0"/>
              </a:spcBef>
              <a:spcAft>
                <a:spcPts val="0"/>
              </a:spcAft>
              <a:buNone/>
            </a:pPr>
            <a:r>
              <a:rPr lang="en-US"/>
              <a:t>Basic Roofing</a:t>
            </a:r>
            <a:endParaRPr/>
          </a:p>
        </p:txBody>
      </p:sp>
      <p:sp>
        <p:nvSpPr>
          <p:cNvPr id="516" name="Google Shape;516;g381cec07e2f_0_14"/>
          <p:cNvSpPr txBox="1"/>
          <p:nvPr>
            <p:ph idx="1" type="body"/>
          </p:nvPr>
        </p:nvSpPr>
        <p:spPr>
          <a:xfrm>
            <a:off x="5118447" y="803186"/>
            <a:ext cx="6282000" cy="52485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pic>
        <p:nvPicPr>
          <p:cNvPr id="517" name="Google Shape;517;g381cec07e2f_0_14"/>
          <p:cNvPicPr preferRelativeResize="0"/>
          <p:nvPr/>
        </p:nvPicPr>
        <p:blipFill>
          <a:blip r:embed="rId3">
            <a:alphaModFix/>
          </a:blip>
          <a:stretch>
            <a:fillRect/>
          </a:stretch>
        </p:blipFill>
        <p:spPr>
          <a:xfrm>
            <a:off x="5376250" y="0"/>
            <a:ext cx="6024199" cy="3389624"/>
          </a:xfrm>
          <a:prstGeom prst="rect">
            <a:avLst/>
          </a:prstGeom>
          <a:noFill/>
          <a:ln>
            <a:noFill/>
          </a:ln>
        </p:spPr>
      </p:pic>
      <p:pic>
        <p:nvPicPr>
          <p:cNvPr id="518" name="Google Shape;518;g381cec07e2f_0_14"/>
          <p:cNvPicPr preferRelativeResize="0"/>
          <p:nvPr/>
        </p:nvPicPr>
        <p:blipFill>
          <a:blip r:embed="rId4">
            <a:alphaModFix/>
          </a:blip>
          <a:stretch>
            <a:fillRect/>
          </a:stretch>
        </p:blipFill>
        <p:spPr>
          <a:xfrm>
            <a:off x="5376250" y="3389625"/>
            <a:ext cx="6024201" cy="3248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81cec07e2f_0_23"/>
          <p:cNvSpPr txBox="1"/>
          <p:nvPr>
            <p:ph type="title"/>
          </p:nvPr>
        </p:nvSpPr>
        <p:spPr>
          <a:xfrm>
            <a:off x="888631" y="2349925"/>
            <a:ext cx="3498900" cy="2456400"/>
          </a:xfrm>
          <a:prstGeom prst="rect">
            <a:avLst/>
          </a:prstGeom>
        </p:spPr>
        <p:txBody>
          <a:bodyPr anchorCtr="0" anchor="ctr" bIns="228600" lIns="228600" spcFirstLastPara="1" rIns="228600" wrap="square" tIns="228600">
            <a:normAutofit/>
          </a:bodyPr>
          <a:lstStyle/>
          <a:p>
            <a:pPr indent="0" lvl="0" marL="0" rtl="0" algn="ctr">
              <a:spcBef>
                <a:spcPts val="0"/>
              </a:spcBef>
              <a:spcAft>
                <a:spcPts val="0"/>
              </a:spcAft>
              <a:buNone/>
            </a:pPr>
            <a:r>
              <a:rPr lang="en-US"/>
              <a:t>Basic Roofing</a:t>
            </a:r>
            <a:endParaRPr/>
          </a:p>
        </p:txBody>
      </p:sp>
      <p:sp>
        <p:nvSpPr>
          <p:cNvPr id="525" name="Google Shape;525;g381cec07e2f_0_23"/>
          <p:cNvSpPr txBox="1"/>
          <p:nvPr>
            <p:ph idx="1" type="body"/>
          </p:nvPr>
        </p:nvSpPr>
        <p:spPr>
          <a:xfrm>
            <a:off x="5118447" y="803186"/>
            <a:ext cx="6282000" cy="5248500"/>
          </a:xfrm>
          <a:prstGeom prst="rect">
            <a:avLst/>
          </a:prstGeom>
        </p:spPr>
        <p:txBody>
          <a:bodyPr anchorCtr="0" anchor="ctr" bIns="45700" lIns="91425" spcFirstLastPara="1" rIns="91425" wrap="square" tIns="45700">
            <a:normAutofit/>
          </a:bodyPr>
          <a:lstStyle/>
          <a:p>
            <a:pPr indent="-354330" lvl="0" marL="457200" rtl="0" algn="l">
              <a:spcBef>
                <a:spcPts val="1000"/>
              </a:spcBef>
              <a:spcAft>
                <a:spcPts val="0"/>
              </a:spcAft>
              <a:buSzPts val="1980"/>
              <a:buChar char="▪"/>
            </a:pPr>
            <a:r>
              <a:rPr lang="en-US"/>
              <a:t>Flashing: a thin material, usually metal, that roofers use to direct water away from critical areas of the roof.</a:t>
            </a:r>
            <a:endParaRPr/>
          </a:p>
          <a:p>
            <a:pPr indent="-354330" lvl="0" marL="457200" rtl="0" algn="l">
              <a:spcBef>
                <a:spcPts val="0"/>
              </a:spcBef>
              <a:spcAft>
                <a:spcPts val="0"/>
              </a:spcAft>
              <a:buSzPts val="1980"/>
              <a:buChar char="▪"/>
            </a:pPr>
            <a:r>
              <a:rPr lang="en-US"/>
              <a:t>Types of Flashing</a:t>
            </a:r>
            <a:endParaRPr/>
          </a:p>
          <a:p>
            <a:pPr indent="-354330" lvl="1" marL="914400" rtl="0" algn="l">
              <a:spcBef>
                <a:spcPts val="0"/>
              </a:spcBef>
              <a:spcAft>
                <a:spcPts val="0"/>
              </a:spcAft>
              <a:buSzPts val="1980"/>
              <a:buChar char="▪"/>
            </a:pPr>
            <a:r>
              <a:rPr lang="en-US"/>
              <a:t>Step</a:t>
            </a:r>
            <a:endParaRPr/>
          </a:p>
          <a:p>
            <a:pPr indent="-354330" lvl="1" marL="914400" rtl="0" algn="l">
              <a:spcBef>
                <a:spcPts val="0"/>
              </a:spcBef>
              <a:spcAft>
                <a:spcPts val="0"/>
              </a:spcAft>
              <a:buSzPts val="1980"/>
              <a:buChar char="▪"/>
            </a:pPr>
            <a:r>
              <a:rPr lang="en-US"/>
              <a:t>Counter/Apron</a:t>
            </a:r>
            <a:endParaRPr/>
          </a:p>
          <a:p>
            <a:pPr indent="-354330" lvl="1" marL="914400" rtl="0" algn="l">
              <a:spcBef>
                <a:spcPts val="0"/>
              </a:spcBef>
              <a:spcAft>
                <a:spcPts val="0"/>
              </a:spcAft>
              <a:buSzPts val="1980"/>
              <a:buChar char="▪"/>
            </a:pPr>
            <a:r>
              <a:rPr lang="en-US"/>
              <a:t>Chimney</a:t>
            </a:r>
            <a:endParaRPr/>
          </a:p>
          <a:p>
            <a:pPr indent="-354330" lvl="1" marL="914400" rtl="0" algn="l">
              <a:spcBef>
                <a:spcPts val="0"/>
              </a:spcBef>
              <a:spcAft>
                <a:spcPts val="0"/>
              </a:spcAft>
              <a:buSzPts val="1980"/>
              <a:buChar char="▪"/>
            </a:pPr>
            <a:r>
              <a:rPr lang="en-US"/>
              <a:t>Skylight</a:t>
            </a:r>
            <a:endParaRPr/>
          </a:p>
        </p:txBody>
      </p:sp>
      <p:pic>
        <p:nvPicPr>
          <p:cNvPr id="526" name="Google Shape;526;g381cec07e2f_0_23"/>
          <p:cNvPicPr preferRelativeResize="0"/>
          <p:nvPr/>
        </p:nvPicPr>
        <p:blipFill>
          <a:blip r:embed="rId3">
            <a:alphaModFix/>
          </a:blip>
          <a:stretch>
            <a:fillRect/>
          </a:stretch>
        </p:blipFill>
        <p:spPr>
          <a:xfrm>
            <a:off x="7856675" y="2867025"/>
            <a:ext cx="4056901" cy="3597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Shingles</a:t>
            </a:r>
            <a:endParaRPr/>
          </a:p>
        </p:txBody>
      </p:sp>
      <p:pic>
        <p:nvPicPr>
          <p:cNvPr id="532" name="Google Shape;532;p15"/>
          <p:cNvPicPr preferRelativeResize="0"/>
          <p:nvPr>
            <p:ph idx="1" type="body"/>
          </p:nvPr>
        </p:nvPicPr>
        <p:blipFill rotWithShape="1">
          <a:blip r:embed="rId3">
            <a:alphaModFix/>
          </a:blip>
          <a:srcRect b="0" l="0" r="0" t="0"/>
          <a:stretch/>
        </p:blipFill>
        <p:spPr>
          <a:xfrm>
            <a:off x="4798496" y="172408"/>
            <a:ext cx="2442444" cy="3256592"/>
          </a:xfrm>
          <a:prstGeom prst="rect">
            <a:avLst/>
          </a:prstGeom>
          <a:noFill/>
          <a:ln>
            <a:noFill/>
          </a:ln>
        </p:spPr>
      </p:pic>
      <p:pic>
        <p:nvPicPr>
          <p:cNvPr id="533" name="Google Shape;533;p15"/>
          <p:cNvPicPr preferRelativeResize="0"/>
          <p:nvPr/>
        </p:nvPicPr>
        <p:blipFill rotWithShape="1">
          <a:blip r:embed="rId4">
            <a:alphaModFix/>
          </a:blip>
          <a:srcRect b="0" l="0" r="0" t="0"/>
          <a:stretch/>
        </p:blipFill>
        <p:spPr>
          <a:xfrm>
            <a:off x="7240940" y="172408"/>
            <a:ext cx="2442444" cy="3256592"/>
          </a:xfrm>
          <a:prstGeom prst="rect">
            <a:avLst/>
          </a:prstGeom>
          <a:noFill/>
          <a:ln>
            <a:noFill/>
          </a:ln>
        </p:spPr>
      </p:pic>
      <p:pic>
        <p:nvPicPr>
          <p:cNvPr id="534" name="Google Shape;534;p15"/>
          <p:cNvPicPr preferRelativeResize="0"/>
          <p:nvPr/>
        </p:nvPicPr>
        <p:blipFill rotWithShape="1">
          <a:blip r:embed="rId5">
            <a:alphaModFix/>
          </a:blip>
          <a:srcRect b="0" l="0" r="0" t="0"/>
          <a:stretch/>
        </p:blipFill>
        <p:spPr>
          <a:xfrm>
            <a:off x="4798496" y="3429000"/>
            <a:ext cx="2442444" cy="3256592"/>
          </a:xfrm>
          <a:prstGeom prst="rect">
            <a:avLst/>
          </a:prstGeom>
          <a:noFill/>
          <a:ln>
            <a:noFill/>
          </a:ln>
        </p:spPr>
      </p:pic>
      <p:pic>
        <p:nvPicPr>
          <p:cNvPr id="535" name="Google Shape;535;p15"/>
          <p:cNvPicPr preferRelativeResize="0"/>
          <p:nvPr/>
        </p:nvPicPr>
        <p:blipFill rotWithShape="1">
          <a:blip r:embed="rId6">
            <a:alphaModFix/>
          </a:blip>
          <a:srcRect b="0" l="0" r="0" t="0"/>
          <a:stretch/>
        </p:blipFill>
        <p:spPr>
          <a:xfrm>
            <a:off x="7240940" y="3429000"/>
            <a:ext cx="2442444" cy="3256592"/>
          </a:xfrm>
          <a:prstGeom prst="rect">
            <a:avLst/>
          </a:prstGeom>
          <a:noFill/>
          <a:ln>
            <a:noFill/>
          </a:ln>
        </p:spPr>
      </p:pic>
      <p:pic>
        <p:nvPicPr>
          <p:cNvPr id="536" name="Google Shape;536;p15"/>
          <p:cNvPicPr preferRelativeResize="0"/>
          <p:nvPr/>
        </p:nvPicPr>
        <p:blipFill rotWithShape="1">
          <a:blip r:embed="rId7">
            <a:alphaModFix/>
          </a:blip>
          <a:srcRect b="0" l="0" r="0" t="0"/>
          <a:stretch/>
        </p:blipFill>
        <p:spPr>
          <a:xfrm>
            <a:off x="9683383" y="172408"/>
            <a:ext cx="2442443" cy="3256591"/>
          </a:xfrm>
          <a:prstGeom prst="rect">
            <a:avLst/>
          </a:prstGeom>
          <a:noFill/>
          <a:ln>
            <a:noFill/>
          </a:ln>
        </p:spPr>
      </p:pic>
      <p:pic>
        <p:nvPicPr>
          <p:cNvPr id="537" name="Google Shape;537;p15"/>
          <p:cNvPicPr preferRelativeResize="0"/>
          <p:nvPr/>
        </p:nvPicPr>
        <p:blipFill rotWithShape="1">
          <a:blip r:embed="rId8">
            <a:alphaModFix/>
          </a:blip>
          <a:srcRect b="0" l="0" r="0" t="0"/>
          <a:stretch/>
        </p:blipFill>
        <p:spPr>
          <a:xfrm>
            <a:off x="9683381" y="3429000"/>
            <a:ext cx="2442443" cy="32565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8" name="Shape 408"/>
        <p:cNvGrpSpPr/>
        <p:nvPr/>
      </p:nvGrpSpPr>
      <p:grpSpPr>
        <a:xfrm>
          <a:off x="0" y="0"/>
          <a:ext cx="0" cy="0"/>
          <a:chOff x="0" y="0"/>
          <a:chExt cx="0" cy="0"/>
        </a:xfrm>
      </p:grpSpPr>
      <p:sp>
        <p:nvSpPr>
          <p:cNvPr id="409" name="Google Shape;40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10" name="Google Shape;410;p2"/>
          <p:cNvSpPr/>
          <p:nvPr/>
        </p:nvSpPr>
        <p:spPr>
          <a:xfrm rot="-263873">
            <a:off x="296272" y="1026251"/>
            <a:ext cx="7298578" cy="5088488"/>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11" name="Google Shape;411;p2"/>
          <p:cNvSpPr/>
          <p:nvPr/>
        </p:nvSpPr>
        <p:spPr>
          <a:xfrm rot="-2700000">
            <a:off x="3554541" y="-619573"/>
            <a:ext cx="9016699" cy="8033868"/>
          </a:xfrm>
          <a:custGeom>
            <a:rect b="b" l="l" r="r" t="t"/>
            <a:pathLst>
              <a:path extrusionOk="0" h="8033868" w="9016699">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412" name="Google Shape;412;p2"/>
          <p:cNvSpPr txBox="1"/>
          <p:nvPr>
            <p:ph type="title"/>
          </p:nvPr>
        </p:nvSpPr>
        <p:spPr>
          <a:xfrm>
            <a:off x="807720" y="2349925"/>
            <a:ext cx="2441894" cy="2456442"/>
          </a:xfrm>
          <a:prstGeom prst="rect">
            <a:avLst/>
          </a:prstGeom>
          <a:noFill/>
          <a:ln>
            <a:noFill/>
          </a:ln>
        </p:spPr>
        <p:txBody>
          <a:bodyPr anchorCtr="0" anchor="ctr" bIns="228600" lIns="228600" spcFirstLastPara="1" rIns="228600" wrap="square" tIns="228600">
            <a:normAutofit/>
          </a:bodyPr>
          <a:lstStyle/>
          <a:p>
            <a:pPr indent="0" lvl="0" marL="0" rtl="0" algn="l">
              <a:lnSpc>
                <a:spcPct val="85000"/>
              </a:lnSpc>
              <a:spcBef>
                <a:spcPts val="0"/>
              </a:spcBef>
              <a:spcAft>
                <a:spcPts val="0"/>
              </a:spcAft>
              <a:buClr>
                <a:srgbClr val="FFFEFF"/>
              </a:buClr>
              <a:buSzPts val="3200"/>
              <a:buFont typeface="Calibri"/>
              <a:buNone/>
            </a:pPr>
            <a:r>
              <a:rPr lang="en-US" sz="3200"/>
              <a:t>Google Drive</a:t>
            </a:r>
            <a:endParaRPr/>
          </a:p>
        </p:txBody>
      </p:sp>
      <p:pic>
        <p:nvPicPr>
          <p:cNvPr id="413" name="Google Shape;413;p2"/>
          <p:cNvPicPr preferRelativeResize="0"/>
          <p:nvPr>
            <p:ph idx="1" type="body"/>
          </p:nvPr>
        </p:nvPicPr>
        <p:blipFill rotWithShape="1">
          <a:blip r:embed="rId3">
            <a:alphaModFix/>
          </a:blip>
          <a:srcRect b="0" l="0" r="58074" t="0"/>
          <a:stretch/>
        </p:blipFill>
        <p:spPr>
          <a:xfrm>
            <a:off x="5646187" y="561674"/>
            <a:ext cx="4489869" cy="1336137"/>
          </a:xfrm>
          <a:prstGeom prst="rect">
            <a:avLst/>
          </a:prstGeom>
          <a:noFill/>
          <a:ln>
            <a:noFill/>
          </a:ln>
        </p:spPr>
      </p:pic>
      <p:pic>
        <p:nvPicPr>
          <p:cNvPr id="414" name="Google Shape;414;p2"/>
          <p:cNvPicPr preferRelativeResize="0"/>
          <p:nvPr/>
        </p:nvPicPr>
        <p:blipFill rotWithShape="1">
          <a:blip r:embed="rId4">
            <a:alphaModFix/>
          </a:blip>
          <a:srcRect b="0" l="0" r="0" t="0"/>
          <a:stretch/>
        </p:blipFill>
        <p:spPr>
          <a:xfrm>
            <a:off x="4175844" y="1967650"/>
            <a:ext cx="3302476" cy="2367348"/>
          </a:xfrm>
          <a:prstGeom prst="rect">
            <a:avLst/>
          </a:prstGeom>
          <a:noFill/>
          <a:ln>
            <a:noFill/>
          </a:ln>
        </p:spPr>
      </p:pic>
      <p:pic>
        <p:nvPicPr>
          <p:cNvPr id="415" name="Google Shape;415;p2"/>
          <p:cNvPicPr preferRelativeResize="0"/>
          <p:nvPr/>
        </p:nvPicPr>
        <p:blipFill rotWithShape="1">
          <a:blip r:embed="rId5">
            <a:alphaModFix/>
          </a:blip>
          <a:srcRect b="0" l="0" r="0" t="0"/>
          <a:stretch/>
        </p:blipFill>
        <p:spPr>
          <a:xfrm>
            <a:off x="5284218" y="4373021"/>
            <a:ext cx="5365661" cy="2119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Discontinued Shingles</a:t>
            </a:r>
            <a:endParaRPr/>
          </a:p>
        </p:txBody>
      </p:sp>
      <p:pic>
        <p:nvPicPr>
          <p:cNvPr id="543" name="Google Shape;543;p16"/>
          <p:cNvPicPr preferRelativeResize="0"/>
          <p:nvPr>
            <p:ph idx="1" type="body"/>
          </p:nvPr>
        </p:nvPicPr>
        <p:blipFill rotWithShape="1">
          <a:blip r:embed="rId3">
            <a:alphaModFix/>
          </a:blip>
          <a:srcRect b="0" l="0" r="0" t="0"/>
          <a:stretch/>
        </p:blipFill>
        <p:spPr>
          <a:xfrm>
            <a:off x="5126299" y="0"/>
            <a:ext cx="2495999" cy="3328000"/>
          </a:xfrm>
          <a:prstGeom prst="rect">
            <a:avLst/>
          </a:prstGeom>
          <a:noFill/>
          <a:ln>
            <a:noFill/>
          </a:ln>
        </p:spPr>
      </p:pic>
      <p:pic>
        <p:nvPicPr>
          <p:cNvPr id="544" name="Google Shape;544;p16"/>
          <p:cNvPicPr preferRelativeResize="0"/>
          <p:nvPr/>
        </p:nvPicPr>
        <p:blipFill rotWithShape="1">
          <a:blip r:embed="rId4">
            <a:alphaModFix/>
          </a:blip>
          <a:srcRect b="0" l="0" r="0" t="0"/>
          <a:stretch/>
        </p:blipFill>
        <p:spPr>
          <a:xfrm>
            <a:off x="8302050" y="-1"/>
            <a:ext cx="2495999" cy="3327999"/>
          </a:xfrm>
          <a:prstGeom prst="rect">
            <a:avLst/>
          </a:prstGeom>
          <a:noFill/>
          <a:ln>
            <a:noFill/>
          </a:ln>
        </p:spPr>
      </p:pic>
      <p:pic>
        <p:nvPicPr>
          <p:cNvPr id="545" name="Google Shape;545;p16"/>
          <p:cNvPicPr preferRelativeResize="0"/>
          <p:nvPr/>
        </p:nvPicPr>
        <p:blipFill rotWithShape="1">
          <a:blip r:embed="rId5">
            <a:alphaModFix/>
          </a:blip>
          <a:srcRect b="0" l="0" r="0" t="0"/>
          <a:stretch/>
        </p:blipFill>
        <p:spPr>
          <a:xfrm>
            <a:off x="4523836" y="3328001"/>
            <a:ext cx="2571750" cy="3429000"/>
          </a:xfrm>
          <a:prstGeom prst="rect">
            <a:avLst/>
          </a:prstGeom>
          <a:noFill/>
          <a:ln>
            <a:noFill/>
          </a:ln>
        </p:spPr>
      </p:pic>
      <p:pic>
        <p:nvPicPr>
          <p:cNvPr id="546" name="Google Shape;546;p16"/>
          <p:cNvPicPr preferRelativeResize="0"/>
          <p:nvPr/>
        </p:nvPicPr>
        <p:blipFill rotWithShape="1">
          <a:blip r:embed="rId6">
            <a:alphaModFix/>
          </a:blip>
          <a:srcRect b="0" l="0" r="0" t="0"/>
          <a:stretch/>
        </p:blipFill>
        <p:spPr>
          <a:xfrm>
            <a:off x="7149213" y="3328001"/>
            <a:ext cx="2505252" cy="3340337"/>
          </a:xfrm>
          <a:prstGeom prst="rect">
            <a:avLst/>
          </a:prstGeom>
          <a:noFill/>
          <a:ln>
            <a:noFill/>
          </a:ln>
        </p:spPr>
      </p:pic>
      <p:pic>
        <p:nvPicPr>
          <p:cNvPr id="547" name="Google Shape;547;p16"/>
          <p:cNvPicPr preferRelativeResize="0"/>
          <p:nvPr/>
        </p:nvPicPr>
        <p:blipFill rotWithShape="1">
          <a:blip r:embed="rId7">
            <a:alphaModFix/>
          </a:blip>
          <a:srcRect b="0" l="0" r="0" t="0"/>
          <a:stretch/>
        </p:blipFill>
        <p:spPr>
          <a:xfrm>
            <a:off x="9696402" y="3328000"/>
            <a:ext cx="2505254" cy="33403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Generating New Business</a:t>
            </a:r>
            <a:endParaRPr/>
          </a:p>
        </p:txBody>
      </p:sp>
      <p:sp>
        <p:nvSpPr>
          <p:cNvPr id="553" name="Google Shape;553;p1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KNOCK KNOCK KNOCK</a:t>
            </a:r>
            <a:endParaRPr/>
          </a:p>
          <a:p>
            <a:pPr indent="-228600" lvl="0" marL="228600" rtl="0" algn="l">
              <a:lnSpc>
                <a:spcPct val="120000"/>
              </a:lnSpc>
              <a:spcBef>
                <a:spcPts val="1000"/>
              </a:spcBef>
              <a:spcAft>
                <a:spcPts val="0"/>
              </a:spcAft>
              <a:buSzPts val="1980"/>
              <a:buChar char="▪"/>
            </a:pPr>
            <a:r>
              <a:rPr lang="en-US"/>
              <a:t>Make it a goal to knock 70 doors minimum per day</a:t>
            </a:r>
            <a:endParaRPr/>
          </a:p>
          <a:p>
            <a:pPr indent="-228600" lvl="0" marL="228600" rtl="0" algn="l">
              <a:lnSpc>
                <a:spcPct val="120000"/>
              </a:lnSpc>
              <a:spcBef>
                <a:spcPts val="1000"/>
              </a:spcBef>
              <a:spcAft>
                <a:spcPts val="0"/>
              </a:spcAft>
              <a:buSzPts val="1980"/>
              <a:buChar char="▪"/>
            </a:pPr>
            <a:r>
              <a:rPr lang="en-US"/>
              <a:t>Pin the houses</a:t>
            </a:r>
            <a:endParaRPr/>
          </a:p>
          <a:p>
            <a:pPr indent="-228600" lvl="0" marL="228600" rtl="0" algn="l">
              <a:lnSpc>
                <a:spcPct val="120000"/>
              </a:lnSpc>
              <a:spcBef>
                <a:spcPts val="1000"/>
              </a:spcBef>
              <a:spcAft>
                <a:spcPts val="0"/>
              </a:spcAft>
              <a:buSzPts val="1980"/>
              <a:buChar char="▪"/>
            </a:pPr>
            <a:r>
              <a:rPr lang="en-US"/>
              <a:t>Take good (quick) notes</a:t>
            </a:r>
            <a:endParaRPr/>
          </a:p>
          <a:p>
            <a:pPr indent="-228600" lvl="0" marL="228600" rtl="0" algn="l">
              <a:lnSpc>
                <a:spcPct val="120000"/>
              </a:lnSpc>
              <a:spcBef>
                <a:spcPts val="1000"/>
              </a:spcBef>
              <a:spcAft>
                <a:spcPts val="0"/>
              </a:spcAft>
              <a:buSzPts val="1980"/>
              <a:buChar char="▪"/>
            </a:pPr>
            <a:r>
              <a:rPr lang="en-US"/>
              <a:t>KNOCK SOME MORE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Inspections</a:t>
            </a:r>
            <a:endParaRPr/>
          </a:p>
        </p:txBody>
      </p:sp>
      <p:sp>
        <p:nvSpPr>
          <p:cNvPr id="559" name="Google Shape;559;p1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Conduct the inspection in the order of the inspection</a:t>
            </a:r>
            <a:endParaRPr/>
          </a:p>
          <a:p>
            <a:pPr indent="-228600" lvl="0" marL="228600" rtl="0" algn="l">
              <a:lnSpc>
                <a:spcPct val="120000"/>
              </a:lnSpc>
              <a:spcBef>
                <a:spcPts val="1000"/>
              </a:spcBef>
              <a:spcAft>
                <a:spcPts val="0"/>
              </a:spcAft>
              <a:buSzPts val="1980"/>
              <a:buChar char="▪"/>
            </a:pPr>
            <a:r>
              <a:rPr lang="en-US"/>
              <a:t>Think about safety</a:t>
            </a:r>
            <a:endParaRPr/>
          </a:p>
          <a:p>
            <a:pPr indent="-228600" lvl="0" marL="228600" rtl="0" algn="l">
              <a:lnSpc>
                <a:spcPct val="120000"/>
              </a:lnSpc>
              <a:spcBef>
                <a:spcPts val="1000"/>
              </a:spcBef>
              <a:spcAft>
                <a:spcPts val="0"/>
              </a:spcAft>
              <a:buSzPts val="1980"/>
              <a:buChar char="▪"/>
            </a:pPr>
            <a:r>
              <a:rPr lang="en-US"/>
              <a:t>If you do not feel safe, DO NOT DO THE INSPECTION</a:t>
            </a:r>
            <a:endParaRPr/>
          </a:p>
          <a:p>
            <a:pPr indent="-228600" lvl="0" marL="228600" rtl="0" algn="l">
              <a:lnSpc>
                <a:spcPct val="120000"/>
              </a:lnSpc>
              <a:spcBef>
                <a:spcPts val="1000"/>
              </a:spcBef>
              <a:spcAft>
                <a:spcPts val="0"/>
              </a:spcAft>
              <a:buSzPts val="1980"/>
              <a:buChar char="▪"/>
            </a:pPr>
            <a:r>
              <a:rPr lang="en-US"/>
              <a:t>Always ensure ladder is safely placed</a:t>
            </a:r>
            <a:endParaRPr/>
          </a:p>
          <a:p>
            <a:pPr indent="-228600" lvl="0" marL="228600" rtl="0" algn="l">
              <a:lnSpc>
                <a:spcPct val="120000"/>
              </a:lnSpc>
              <a:spcBef>
                <a:spcPts val="1000"/>
              </a:spcBef>
              <a:spcAft>
                <a:spcPts val="0"/>
              </a:spcAft>
              <a:buSzPts val="1980"/>
              <a:buChar char="▪"/>
            </a:pPr>
            <a:r>
              <a:rPr lang="en-US"/>
              <a:t>Safety items you should consider:</a:t>
            </a:r>
            <a:endParaRPr/>
          </a:p>
          <a:p>
            <a:pPr indent="-228600" lvl="1" marL="685800" rtl="0" algn="l">
              <a:lnSpc>
                <a:spcPct val="120000"/>
              </a:lnSpc>
              <a:spcBef>
                <a:spcPts val="500"/>
              </a:spcBef>
              <a:spcAft>
                <a:spcPts val="0"/>
              </a:spcAft>
              <a:buSzPts val="1760"/>
              <a:buChar char="▪"/>
            </a:pPr>
            <a:r>
              <a:rPr lang="en-US"/>
              <a:t>Cougar Paws (Get this before anything else)</a:t>
            </a:r>
            <a:endParaRPr/>
          </a:p>
          <a:p>
            <a:pPr indent="-228600" lvl="1" marL="685800" rtl="0" algn="l">
              <a:lnSpc>
                <a:spcPct val="120000"/>
              </a:lnSpc>
              <a:spcBef>
                <a:spcPts val="500"/>
              </a:spcBef>
              <a:spcAft>
                <a:spcPts val="0"/>
              </a:spcAft>
              <a:buSzPts val="1760"/>
              <a:buChar char="▪"/>
            </a:pPr>
            <a:r>
              <a:rPr lang="en-US"/>
              <a:t>Bungee Cords</a:t>
            </a:r>
            <a:endParaRPr/>
          </a:p>
          <a:p>
            <a:pPr indent="-228600" lvl="1" marL="685800" rtl="0" algn="l">
              <a:lnSpc>
                <a:spcPct val="120000"/>
              </a:lnSpc>
              <a:spcBef>
                <a:spcPts val="500"/>
              </a:spcBef>
              <a:spcAft>
                <a:spcPts val="0"/>
              </a:spcAft>
              <a:buSzPts val="1760"/>
              <a:buChar char="▪"/>
            </a:pPr>
            <a:r>
              <a:rPr lang="en-US"/>
              <a:t>Pitch Hopper</a:t>
            </a:r>
            <a:endParaRPr/>
          </a:p>
          <a:p>
            <a:pPr indent="-228600" lvl="1" marL="685800" rtl="0" algn="l">
              <a:lnSpc>
                <a:spcPct val="120000"/>
              </a:lnSpc>
              <a:spcBef>
                <a:spcPts val="500"/>
              </a:spcBef>
              <a:spcAft>
                <a:spcPts val="0"/>
              </a:spcAft>
              <a:buSzPts val="1760"/>
              <a:buChar char="▪"/>
            </a:pPr>
            <a:r>
              <a:rPr lang="en-US"/>
              <a:t>Other roofing items – reach out to discuss additional safety items</a:t>
            </a:r>
            <a:endParaRPr/>
          </a:p>
          <a:p>
            <a:pPr indent="-116840" lvl="1" marL="685800" rtl="0" algn="l">
              <a:lnSpc>
                <a:spcPct val="120000"/>
              </a:lnSpc>
              <a:spcBef>
                <a:spcPts val="500"/>
              </a:spcBef>
              <a:spcAft>
                <a:spcPts val="0"/>
              </a:spcAft>
              <a:buSzPts val="1760"/>
              <a:buNone/>
            </a:pPr>
            <a:r>
              <a:t/>
            </a:r>
            <a:endParaRPr/>
          </a:p>
          <a:p>
            <a:pPr indent="-116840" lvl="1" marL="685800" rtl="0" algn="l">
              <a:lnSpc>
                <a:spcPct val="120000"/>
              </a:lnSpc>
              <a:spcBef>
                <a:spcPts val="500"/>
              </a:spcBef>
              <a:spcAft>
                <a:spcPts val="0"/>
              </a:spcAft>
              <a:buSzPts val="176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Adjuster Meeting</a:t>
            </a:r>
            <a:endParaRPr/>
          </a:p>
        </p:txBody>
      </p:sp>
      <p:sp>
        <p:nvSpPr>
          <p:cNvPr id="565" name="Google Shape;565;p1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Adjuster meeting typically happens within 2 – 7 days</a:t>
            </a:r>
            <a:endParaRPr/>
          </a:p>
          <a:p>
            <a:pPr indent="-228600" lvl="0" marL="228600" rtl="0" algn="l">
              <a:lnSpc>
                <a:spcPct val="120000"/>
              </a:lnSpc>
              <a:spcBef>
                <a:spcPts val="1000"/>
              </a:spcBef>
              <a:spcAft>
                <a:spcPts val="0"/>
              </a:spcAft>
              <a:buSzPts val="1980"/>
              <a:buChar char="▪"/>
            </a:pPr>
            <a:r>
              <a:rPr lang="en-US"/>
              <a:t>You meet with the insurance adjuster</a:t>
            </a:r>
            <a:endParaRPr/>
          </a:p>
          <a:p>
            <a:pPr indent="-228600" lvl="0" marL="228600" rtl="0" algn="l">
              <a:lnSpc>
                <a:spcPct val="120000"/>
              </a:lnSpc>
              <a:spcBef>
                <a:spcPts val="1000"/>
              </a:spcBef>
              <a:spcAft>
                <a:spcPts val="0"/>
              </a:spcAft>
              <a:buSzPts val="1980"/>
              <a:buChar char="▪"/>
            </a:pPr>
            <a:r>
              <a:rPr lang="en-US"/>
              <a:t>You will also be creating your formal photo report this day</a:t>
            </a:r>
            <a:endParaRPr/>
          </a:p>
          <a:p>
            <a:pPr indent="-228600" lvl="0" marL="228600" rtl="0" algn="l">
              <a:lnSpc>
                <a:spcPct val="120000"/>
              </a:lnSpc>
              <a:spcBef>
                <a:spcPts val="1000"/>
              </a:spcBef>
              <a:spcAft>
                <a:spcPts val="0"/>
              </a:spcAft>
              <a:buSzPts val="1980"/>
              <a:buChar char="▪"/>
            </a:pPr>
            <a:r>
              <a:rPr lang="en-US"/>
              <a:t>The decision from the insurance company usually comes within 1 – 10 business days</a:t>
            </a:r>
            <a:endParaRPr/>
          </a:p>
          <a:p>
            <a:pPr indent="-228600" lvl="0" marL="228600" rtl="0" algn="l">
              <a:lnSpc>
                <a:spcPct val="120000"/>
              </a:lnSpc>
              <a:spcBef>
                <a:spcPts val="1000"/>
              </a:spcBef>
              <a:spcAft>
                <a:spcPts val="0"/>
              </a:spcAft>
              <a:buSzPts val="1980"/>
              <a:buChar char="▪"/>
            </a:pPr>
            <a:r>
              <a:rPr lang="en-US"/>
              <a:t>Once a decision is made, they usually only send the estimate to the homeowner</a:t>
            </a:r>
            <a:endParaRPr/>
          </a:p>
          <a:p>
            <a:pPr indent="-228600" lvl="0" marL="228600" rtl="0" algn="l">
              <a:lnSpc>
                <a:spcPct val="120000"/>
              </a:lnSpc>
              <a:spcBef>
                <a:spcPts val="1000"/>
              </a:spcBef>
              <a:spcAft>
                <a:spcPts val="0"/>
              </a:spcAft>
              <a:buSzPts val="1980"/>
              <a:buChar char="▪"/>
            </a:pPr>
            <a:r>
              <a:rPr lang="en-US"/>
              <a:t>Ensure the homeowner is prepped to send this to you if the insurance company does not send it to you</a:t>
            </a:r>
            <a:endParaRPr/>
          </a:p>
          <a:p>
            <a:pPr indent="-228600" lvl="0" marL="228600" rtl="0" algn="l">
              <a:lnSpc>
                <a:spcPct val="120000"/>
              </a:lnSpc>
              <a:spcBef>
                <a:spcPts val="1000"/>
              </a:spcBef>
              <a:spcAft>
                <a:spcPts val="0"/>
              </a:spcAft>
              <a:buSzPts val="1980"/>
              <a:buChar char="▪"/>
            </a:pPr>
            <a:r>
              <a:rPr lang="en-US"/>
              <a:t>Don’t worry – we will review this in much more detail later – we just want to ensure you understand the timeline at this point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Project Meeting</a:t>
            </a:r>
            <a:endParaRPr/>
          </a:p>
        </p:txBody>
      </p:sp>
      <p:sp>
        <p:nvSpPr>
          <p:cNvPr id="571" name="Google Shape;571;p2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120000"/>
              </a:lnSpc>
              <a:spcBef>
                <a:spcPts val="0"/>
              </a:spcBef>
              <a:spcAft>
                <a:spcPts val="0"/>
              </a:spcAft>
              <a:buSzPct val="109999"/>
              <a:buChar char="▪"/>
            </a:pPr>
            <a:r>
              <a:rPr lang="en-US"/>
              <a:t>After you send the estimate to Amber (</a:t>
            </a:r>
            <a:r>
              <a:rPr lang="en-US" u="sng">
                <a:solidFill>
                  <a:schemeClr val="hlink"/>
                </a:solidFill>
                <a:hlinkClick r:id="rId3"/>
              </a:rPr>
              <a:t>estimates@theroofdocs.com</a:t>
            </a:r>
            <a:r>
              <a:rPr lang="en-US"/>
              <a:t>) and to me, we will begin to review the estimate and conduct what is called a Project Review</a:t>
            </a:r>
            <a:endParaRPr/>
          </a:p>
          <a:p>
            <a:pPr indent="-228600" lvl="0" marL="228600" rtl="0" algn="l">
              <a:lnSpc>
                <a:spcPct val="120000"/>
              </a:lnSpc>
              <a:spcBef>
                <a:spcPts val="1000"/>
              </a:spcBef>
              <a:spcAft>
                <a:spcPts val="0"/>
              </a:spcAft>
              <a:buSzPct val="109999"/>
              <a:buChar char="▪"/>
            </a:pPr>
            <a:r>
              <a:rPr lang="en-US"/>
              <a:t>Within a few days, the job will be assigned to one of our Project Coordinators who will schedule a Project Meeting with your homeowner</a:t>
            </a:r>
            <a:endParaRPr/>
          </a:p>
          <a:p>
            <a:pPr indent="-228600" lvl="0" marL="228600" rtl="0" algn="l">
              <a:lnSpc>
                <a:spcPct val="120000"/>
              </a:lnSpc>
              <a:spcBef>
                <a:spcPts val="1000"/>
              </a:spcBef>
              <a:spcAft>
                <a:spcPts val="0"/>
              </a:spcAft>
              <a:buSzPct val="109999"/>
              <a:buChar char="▪"/>
            </a:pPr>
            <a:r>
              <a:rPr lang="en-US"/>
              <a:t>This typically happens within a week of receiving the estimate</a:t>
            </a:r>
            <a:endParaRPr/>
          </a:p>
          <a:p>
            <a:pPr indent="-228600" lvl="0" marL="228600" rtl="0" algn="l">
              <a:lnSpc>
                <a:spcPct val="120000"/>
              </a:lnSpc>
              <a:spcBef>
                <a:spcPts val="1000"/>
              </a:spcBef>
              <a:spcAft>
                <a:spcPts val="0"/>
              </a:spcAft>
              <a:buSzPct val="109999"/>
              <a:buChar char="▪"/>
            </a:pPr>
            <a:r>
              <a:rPr lang="en-US"/>
              <a:t>After that meeting, the homeowner will sign the Project Documents and submit Downpayment.</a:t>
            </a:r>
            <a:endParaRPr/>
          </a:p>
          <a:p>
            <a:pPr indent="-228600" lvl="0" marL="228600" rtl="0" algn="l">
              <a:lnSpc>
                <a:spcPct val="120000"/>
              </a:lnSpc>
              <a:spcBef>
                <a:spcPts val="1000"/>
              </a:spcBef>
              <a:spcAft>
                <a:spcPts val="0"/>
              </a:spcAft>
              <a:buSzPct val="109999"/>
              <a:buChar char="▪"/>
            </a:pPr>
            <a:r>
              <a:rPr lang="en-US"/>
              <a:t>The Downpayment will typically be the first payment the insurance company sends. This payment is called Actual Cash Value (ACV)</a:t>
            </a:r>
            <a:endParaRPr/>
          </a:p>
          <a:p>
            <a:pPr indent="-228600" lvl="0" marL="228600" rtl="0" algn="l">
              <a:lnSpc>
                <a:spcPct val="120000"/>
              </a:lnSpc>
              <a:spcBef>
                <a:spcPts val="1000"/>
              </a:spcBef>
              <a:spcAft>
                <a:spcPts val="0"/>
              </a:spcAft>
              <a:buSzPct val="109999"/>
              <a:buChar char="▪"/>
            </a:pPr>
            <a:r>
              <a:rPr lang="en-US"/>
              <a:t>You receive $1,000 of the job at Downpayment.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Install and Final Payment</a:t>
            </a:r>
            <a:endParaRPr/>
          </a:p>
        </p:txBody>
      </p:sp>
      <p:sp>
        <p:nvSpPr>
          <p:cNvPr id="577" name="Google Shape;577;p2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120000"/>
              </a:lnSpc>
              <a:spcBef>
                <a:spcPts val="0"/>
              </a:spcBef>
              <a:spcAft>
                <a:spcPts val="0"/>
              </a:spcAft>
              <a:buSzPct val="109999"/>
              <a:buChar char="▪"/>
            </a:pPr>
            <a:r>
              <a:rPr lang="en-US"/>
              <a:t>The install will typically be scheduled in 4 – 6 weeks from the time that the Homeowner submits Downpayment</a:t>
            </a:r>
            <a:endParaRPr/>
          </a:p>
          <a:p>
            <a:pPr indent="-228600" lvl="0" marL="228600" rtl="0" algn="l">
              <a:lnSpc>
                <a:spcPct val="120000"/>
              </a:lnSpc>
              <a:spcBef>
                <a:spcPts val="1000"/>
              </a:spcBef>
              <a:spcAft>
                <a:spcPts val="0"/>
              </a:spcAft>
              <a:buSzPct val="109999"/>
              <a:buChar char="▪"/>
            </a:pPr>
            <a:r>
              <a:rPr lang="en-US"/>
              <a:t>After the install is complete, we will schedule a Quality Check and Wrap Up with the homeowner. </a:t>
            </a:r>
            <a:endParaRPr/>
          </a:p>
          <a:p>
            <a:pPr indent="-228600" lvl="0" marL="228600" rtl="0" algn="l">
              <a:lnSpc>
                <a:spcPct val="120000"/>
              </a:lnSpc>
              <a:spcBef>
                <a:spcPts val="1000"/>
              </a:spcBef>
              <a:spcAft>
                <a:spcPts val="0"/>
              </a:spcAft>
              <a:buSzPct val="109999"/>
              <a:buChar char="▪"/>
            </a:pPr>
            <a:r>
              <a:rPr lang="en-US"/>
              <a:t>They will sign the Certificate of Completion here and we will submit this to the insurance company</a:t>
            </a:r>
            <a:endParaRPr/>
          </a:p>
          <a:p>
            <a:pPr indent="-228600" lvl="0" marL="228600" rtl="0" algn="l">
              <a:lnSpc>
                <a:spcPct val="120000"/>
              </a:lnSpc>
              <a:spcBef>
                <a:spcPts val="1000"/>
              </a:spcBef>
              <a:spcAft>
                <a:spcPts val="0"/>
              </a:spcAft>
              <a:buSzPct val="109999"/>
              <a:buChar char="▪"/>
            </a:pPr>
            <a:r>
              <a:rPr lang="en-US"/>
              <a:t>The insurance company will then release the remaining funds.  They call this payment Depreciation.</a:t>
            </a:r>
            <a:endParaRPr/>
          </a:p>
          <a:p>
            <a:pPr indent="-228600" lvl="0" marL="228600" rtl="0" algn="l">
              <a:lnSpc>
                <a:spcPct val="120000"/>
              </a:lnSpc>
              <a:spcBef>
                <a:spcPts val="1000"/>
              </a:spcBef>
              <a:spcAft>
                <a:spcPts val="0"/>
              </a:spcAft>
              <a:buSzPct val="109999"/>
              <a:buChar char="▪"/>
            </a:pPr>
            <a:r>
              <a:rPr lang="en-US"/>
              <a:t>The Homeowner then submits Final Payment.  This payment is a combination of the Depreciation plus their insurance deductible.</a:t>
            </a:r>
            <a:endParaRPr/>
          </a:p>
          <a:p>
            <a:pPr indent="-228600" lvl="0" marL="228600" rtl="0" algn="l">
              <a:lnSpc>
                <a:spcPct val="120000"/>
              </a:lnSpc>
              <a:spcBef>
                <a:spcPts val="1000"/>
              </a:spcBef>
              <a:spcAft>
                <a:spcPts val="0"/>
              </a:spcAft>
              <a:buSzPct val="109999"/>
              <a:buChar char="▪"/>
            </a:pPr>
            <a:r>
              <a:rPr lang="en-US"/>
              <a:t>Once they submit Final Payment, you will receive the remaining 16% of the job.</a:t>
            </a:r>
            <a:endParaRPr/>
          </a:p>
          <a:p>
            <a:pPr indent="-228600" lvl="1" marL="685800" rtl="0" algn="l">
              <a:lnSpc>
                <a:spcPct val="120000"/>
              </a:lnSpc>
              <a:spcBef>
                <a:spcPts val="500"/>
              </a:spcBef>
              <a:spcAft>
                <a:spcPts val="0"/>
              </a:spcAft>
              <a:buSzPct val="110000"/>
              <a:buChar char="▪"/>
            </a:pPr>
            <a:r>
              <a:rPr lang="en-US"/>
              <a:t>The first 6 weeks, you get 16% of all completed jobs. After that, you have to qualify to get the max of 16%.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2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Sales Cycle:</a:t>
            </a:r>
            <a:br>
              <a:rPr lang="en-US"/>
            </a:br>
            <a:r>
              <a:rPr lang="en-US"/>
              <a:t>Commission %’s and Bonuses</a:t>
            </a:r>
            <a:endParaRPr/>
          </a:p>
        </p:txBody>
      </p:sp>
      <p:sp>
        <p:nvSpPr>
          <p:cNvPr id="583" name="Google Shape;583;p22"/>
          <p:cNvSpPr txBox="1"/>
          <p:nvPr>
            <p:ph idx="1" type="body"/>
          </p:nvPr>
        </p:nvSpPr>
        <p:spPr>
          <a:xfrm>
            <a:off x="4779034" y="215660"/>
            <a:ext cx="4201064" cy="6574494"/>
          </a:xfrm>
          <a:prstGeom prst="rect">
            <a:avLst/>
          </a:prstGeom>
          <a:noFill/>
          <a:ln>
            <a:noFill/>
          </a:ln>
        </p:spPr>
        <p:txBody>
          <a:bodyPr anchorCtr="0" anchor="ctr" bIns="45700" lIns="91425" spcFirstLastPara="1" rIns="91425" wrap="square" tIns="45700">
            <a:normAutofit fontScale="92500" lnSpcReduction="20000"/>
          </a:bodyPr>
          <a:lstStyle/>
          <a:p>
            <a:pPr indent="-228600" lvl="0" marL="228600" rtl="0" algn="l">
              <a:lnSpc>
                <a:spcPct val="120000"/>
              </a:lnSpc>
              <a:spcBef>
                <a:spcPts val="0"/>
              </a:spcBef>
              <a:spcAft>
                <a:spcPts val="0"/>
              </a:spcAft>
              <a:buSzPct val="109999"/>
              <a:buChar char="▪"/>
            </a:pPr>
            <a:r>
              <a:rPr lang="en-US"/>
              <a:t>Insurance Sales</a:t>
            </a:r>
            <a:endParaRPr/>
          </a:p>
          <a:p>
            <a:pPr indent="-228600" lvl="1" marL="685800" rtl="0" algn="l">
              <a:lnSpc>
                <a:spcPct val="120000"/>
              </a:lnSpc>
              <a:spcBef>
                <a:spcPts val="500"/>
              </a:spcBef>
              <a:spcAft>
                <a:spcPts val="0"/>
              </a:spcAft>
              <a:buSzPct val="110000"/>
              <a:buChar char="▪"/>
            </a:pPr>
            <a:r>
              <a:rPr lang="en-US"/>
              <a:t>$1000 paid on Downpayment</a:t>
            </a:r>
            <a:endParaRPr/>
          </a:p>
          <a:p>
            <a:pPr indent="-228600" lvl="1" marL="685800" rtl="0" algn="l">
              <a:lnSpc>
                <a:spcPct val="120000"/>
              </a:lnSpc>
              <a:spcBef>
                <a:spcPts val="500"/>
              </a:spcBef>
              <a:spcAft>
                <a:spcPts val="0"/>
              </a:spcAft>
              <a:buSzPct val="110000"/>
              <a:buChar char="▪"/>
            </a:pPr>
            <a:r>
              <a:rPr lang="en-US"/>
              <a:t>Townhomes do not count as a sign/up sale unless:</a:t>
            </a:r>
            <a:endParaRPr/>
          </a:p>
          <a:p>
            <a:pPr indent="-228600" lvl="2" marL="1143000" rtl="0" algn="l">
              <a:lnSpc>
                <a:spcPct val="120000"/>
              </a:lnSpc>
              <a:spcBef>
                <a:spcPts val="500"/>
              </a:spcBef>
              <a:spcAft>
                <a:spcPts val="0"/>
              </a:spcAft>
              <a:buSzPct val="110000"/>
              <a:buChar char="▪"/>
            </a:pPr>
            <a:r>
              <a:rPr lang="en-US"/>
              <a:t>Has aluminum siding</a:t>
            </a:r>
            <a:endParaRPr/>
          </a:p>
          <a:p>
            <a:pPr indent="-228600" lvl="2" marL="1143000" rtl="0" algn="l">
              <a:lnSpc>
                <a:spcPct val="120000"/>
              </a:lnSpc>
              <a:spcBef>
                <a:spcPts val="500"/>
              </a:spcBef>
              <a:spcAft>
                <a:spcPts val="0"/>
              </a:spcAft>
              <a:buSzPct val="110000"/>
              <a:buChar char="▪"/>
            </a:pPr>
            <a:r>
              <a:rPr lang="en-US"/>
              <a:t>A minimum of 15sqs</a:t>
            </a:r>
            <a:endParaRPr/>
          </a:p>
          <a:p>
            <a:pPr indent="-228600" lvl="0" marL="228600" rtl="0" algn="l">
              <a:lnSpc>
                <a:spcPct val="120000"/>
              </a:lnSpc>
              <a:spcBef>
                <a:spcPts val="1000"/>
              </a:spcBef>
              <a:spcAft>
                <a:spcPts val="0"/>
              </a:spcAft>
              <a:buSzPct val="109999"/>
              <a:buChar char="▪"/>
            </a:pPr>
            <a:r>
              <a:rPr lang="en-US"/>
              <a:t>March - October</a:t>
            </a:r>
            <a:endParaRPr/>
          </a:p>
          <a:p>
            <a:pPr indent="-228600" lvl="1" marL="685800" rtl="0" algn="l">
              <a:lnSpc>
                <a:spcPct val="120000"/>
              </a:lnSpc>
              <a:spcBef>
                <a:spcPts val="500"/>
              </a:spcBef>
              <a:spcAft>
                <a:spcPts val="0"/>
              </a:spcAft>
              <a:buSzPct val="110000"/>
              <a:buChar char="▪"/>
            </a:pPr>
            <a:r>
              <a:rPr lang="en-US"/>
              <a:t>10+ Sign ups:  16%</a:t>
            </a:r>
            <a:endParaRPr/>
          </a:p>
          <a:p>
            <a:pPr indent="-228600" lvl="1" marL="685800" rtl="0" algn="l">
              <a:lnSpc>
                <a:spcPct val="120000"/>
              </a:lnSpc>
              <a:spcBef>
                <a:spcPts val="500"/>
              </a:spcBef>
              <a:spcAft>
                <a:spcPts val="0"/>
              </a:spcAft>
              <a:buSzPct val="110000"/>
              <a:buChar char="▪"/>
            </a:pPr>
            <a:r>
              <a:rPr lang="en-US"/>
              <a:t>8 - 9 Sign ups: 10%</a:t>
            </a:r>
            <a:endParaRPr/>
          </a:p>
          <a:p>
            <a:pPr indent="-228600" lvl="1" marL="685800" rtl="0" algn="l">
              <a:lnSpc>
                <a:spcPct val="120000"/>
              </a:lnSpc>
              <a:spcBef>
                <a:spcPts val="500"/>
              </a:spcBef>
              <a:spcAft>
                <a:spcPts val="0"/>
              </a:spcAft>
              <a:buSzPct val="110000"/>
              <a:buChar char="▪"/>
            </a:pPr>
            <a:r>
              <a:rPr lang="en-US"/>
              <a:t>Less than 8 Sign ups: 6%</a:t>
            </a:r>
            <a:endParaRPr/>
          </a:p>
          <a:p>
            <a:pPr indent="-228600" lvl="0" marL="228600" rtl="0" algn="l">
              <a:lnSpc>
                <a:spcPct val="120000"/>
              </a:lnSpc>
              <a:spcBef>
                <a:spcPts val="1000"/>
              </a:spcBef>
              <a:spcAft>
                <a:spcPts val="0"/>
              </a:spcAft>
              <a:buSzPct val="109999"/>
              <a:buChar char="▪"/>
            </a:pPr>
            <a:r>
              <a:rPr lang="en-US"/>
              <a:t>November and February</a:t>
            </a:r>
            <a:endParaRPr/>
          </a:p>
          <a:p>
            <a:pPr indent="-228600" lvl="1" marL="685800" rtl="0" algn="l">
              <a:lnSpc>
                <a:spcPct val="120000"/>
              </a:lnSpc>
              <a:spcBef>
                <a:spcPts val="500"/>
              </a:spcBef>
              <a:spcAft>
                <a:spcPts val="0"/>
              </a:spcAft>
              <a:buSzPct val="110000"/>
              <a:buChar char="▪"/>
            </a:pPr>
            <a:r>
              <a:rPr lang="en-US"/>
              <a:t>8+ Sign Ups:  16%</a:t>
            </a:r>
            <a:endParaRPr/>
          </a:p>
          <a:p>
            <a:pPr indent="-228600" lvl="1" marL="685800" rtl="0" algn="l">
              <a:lnSpc>
                <a:spcPct val="120000"/>
              </a:lnSpc>
              <a:spcBef>
                <a:spcPts val="500"/>
              </a:spcBef>
              <a:spcAft>
                <a:spcPts val="0"/>
              </a:spcAft>
              <a:buSzPct val="110000"/>
              <a:buChar char="▪"/>
            </a:pPr>
            <a:r>
              <a:rPr lang="en-US"/>
              <a:t>Less than 8 Sign ups: 6%</a:t>
            </a:r>
            <a:endParaRPr/>
          </a:p>
          <a:p>
            <a:pPr indent="-228600" lvl="0" marL="228600" rtl="0" algn="l">
              <a:lnSpc>
                <a:spcPct val="120000"/>
              </a:lnSpc>
              <a:spcBef>
                <a:spcPts val="1000"/>
              </a:spcBef>
              <a:spcAft>
                <a:spcPts val="0"/>
              </a:spcAft>
              <a:buSzPct val="109999"/>
              <a:buChar char="▪"/>
            </a:pPr>
            <a:r>
              <a:rPr lang="en-US"/>
              <a:t>December and January</a:t>
            </a:r>
            <a:endParaRPr/>
          </a:p>
          <a:p>
            <a:pPr indent="-228600" lvl="1" marL="685800" rtl="0" algn="l">
              <a:lnSpc>
                <a:spcPct val="120000"/>
              </a:lnSpc>
              <a:spcBef>
                <a:spcPts val="500"/>
              </a:spcBef>
              <a:spcAft>
                <a:spcPts val="0"/>
              </a:spcAft>
              <a:buSzPct val="110000"/>
              <a:buChar char="▪"/>
            </a:pPr>
            <a:r>
              <a:rPr lang="en-US"/>
              <a:t>4+ Sign ups:  16%</a:t>
            </a:r>
            <a:endParaRPr/>
          </a:p>
          <a:p>
            <a:pPr indent="-228600" lvl="1" marL="685800" rtl="0" algn="l">
              <a:lnSpc>
                <a:spcPct val="120000"/>
              </a:lnSpc>
              <a:spcBef>
                <a:spcPts val="500"/>
              </a:spcBef>
              <a:spcAft>
                <a:spcPts val="0"/>
              </a:spcAft>
              <a:buSzPct val="110000"/>
              <a:buChar char="▪"/>
            </a:pPr>
            <a:r>
              <a:rPr lang="en-US"/>
              <a:t>Less than 4 Sign ups: 6%</a:t>
            </a:r>
            <a:endParaRPr/>
          </a:p>
          <a:p>
            <a:pPr indent="-228600" lvl="0" marL="228600" rtl="0" algn="l">
              <a:lnSpc>
                <a:spcPct val="120000"/>
              </a:lnSpc>
              <a:spcBef>
                <a:spcPts val="1000"/>
              </a:spcBef>
              <a:spcAft>
                <a:spcPts val="0"/>
              </a:spcAft>
              <a:buSzPct val="109999"/>
              <a:buChar char="▪"/>
            </a:pPr>
            <a:r>
              <a:rPr lang="en-US"/>
              <a:t>Retail</a:t>
            </a:r>
            <a:endParaRPr/>
          </a:p>
          <a:p>
            <a:pPr indent="-228600" lvl="1" marL="685800" rtl="0" algn="l">
              <a:lnSpc>
                <a:spcPct val="120000"/>
              </a:lnSpc>
              <a:spcBef>
                <a:spcPts val="500"/>
              </a:spcBef>
              <a:spcAft>
                <a:spcPts val="0"/>
              </a:spcAft>
              <a:buSzPct val="110000"/>
              <a:buChar char="▪"/>
            </a:pPr>
            <a:r>
              <a:rPr lang="en-US"/>
              <a:t>Nothing paid on Downpayment</a:t>
            </a:r>
            <a:endParaRPr/>
          </a:p>
          <a:p>
            <a:pPr indent="-228600" lvl="1" marL="685800" rtl="0" algn="l">
              <a:lnSpc>
                <a:spcPct val="120000"/>
              </a:lnSpc>
              <a:spcBef>
                <a:spcPts val="500"/>
              </a:spcBef>
              <a:spcAft>
                <a:spcPts val="0"/>
              </a:spcAft>
              <a:buSzPct val="110000"/>
              <a:buChar char="▪"/>
            </a:pPr>
            <a:r>
              <a:rPr lang="en-US"/>
              <a:t>Solar: 2%</a:t>
            </a:r>
            <a:endParaRPr/>
          </a:p>
          <a:p>
            <a:pPr indent="-228600" lvl="1" marL="685800" rtl="0" algn="l">
              <a:lnSpc>
                <a:spcPct val="120000"/>
              </a:lnSpc>
              <a:spcBef>
                <a:spcPts val="500"/>
              </a:spcBef>
              <a:spcAft>
                <a:spcPts val="0"/>
              </a:spcAft>
              <a:buSzPct val="110000"/>
              <a:buChar char="▪"/>
            </a:pPr>
            <a:r>
              <a:rPr lang="en-US"/>
              <a:t>Other than Solar: 2%</a:t>
            </a:r>
            <a:endParaRPr/>
          </a:p>
        </p:txBody>
      </p:sp>
      <p:sp>
        <p:nvSpPr>
          <p:cNvPr id="584" name="Google Shape;584;p22"/>
          <p:cNvSpPr txBox="1"/>
          <p:nvPr/>
        </p:nvSpPr>
        <p:spPr>
          <a:xfrm>
            <a:off x="9060110" y="880844"/>
            <a:ext cx="3070500" cy="591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15 Sign Ups or $2</a:t>
            </a:r>
            <a:r>
              <a:rPr lang="en-US">
                <a:solidFill>
                  <a:schemeClr val="dk1"/>
                </a:solidFill>
                <a:latin typeface="Rockwell"/>
                <a:ea typeface="Rockwell"/>
                <a:cs typeface="Rockwell"/>
                <a:sym typeface="Rockwell"/>
              </a:rPr>
              <a:t>50</a:t>
            </a:r>
            <a:r>
              <a:rPr b="0" i="0" lang="en-US" sz="1400" u="none" cap="none" strike="noStrike">
                <a:solidFill>
                  <a:schemeClr val="dk1"/>
                </a:solidFill>
                <a:latin typeface="Rockwell"/>
                <a:ea typeface="Rockwell"/>
                <a:cs typeface="Rockwell"/>
                <a:sym typeface="Rockwell"/>
              </a:rPr>
              <a:t>k in Revenue:  </a:t>
            </a:r>
            <a:r>
              <a:rPr b="0" i="0" lang="en-US" sz="1400" u="none" cap="none" strike="noStrike">
                <a:solidFill>
                  <a:schemeClr val="accent1"/>
                </a:solidFill>
                <a:latin typeface="Rockwell"/>
                <a:ea typeface="Rockwell"/>
                <a:cs typeface="Rockwell"/>
                <a:sym typeface="Rockwell"/>
              </a:rPr>
              <a:t>$2k</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20 Sign Ups or $</a:t>
            </a:r>
            <a:r>
              <a:rPr lang="en-US">
                <a:solidFill>
                  <a:schemeClr val="dk1"/>
                </a:solidFill>
                <a:latin typeface="Rockwell"/>
                <a:ea typeface="Rockwell"/>
                <a:cs typeface="Rockwell"/>
                <a:sym typeface="Rockwell"/>
              </a:rPr>
              <a:t>300</a:t>
            </a:r>
            <a:r>
              <a:rPr b="0" i="0" lang="en-US" sz="1400" u="none" cap="none" strike="noStrike">
                <a:solidFill>
                  <a:schemeClr val="dk1"/>
                </a:solidFill>
                <a:latin typeface="Rockwell"/>
                <a:ea typeface="Rockwell"/>
                <a:cs typeface="Rockwell"/>
                <a:sym typeface="Rockwell"/>
              </a:rPr>
              <a:t>k in Revenue:</a:t>
            </a:r>
            <a:r>
              <a:rPr b="0" i="0" lang="en-US" sz="1400" u="none" cap="none" strike="noStrike">
                <a:solidFill>
                  <a:schemeClr val="accent1"/>
                </a:solidFill>
                <a:latin typeface="Rockwell"/>
                <a:ea typeface="Rockwell"/>
                <a:cs typeface="Rockwell"/>
                <a:sym typeface="Rockwell"/>
              </a:rPr>
              <a:t> $4k</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25 Sign Ups or $3</a:t>
            </a:r>
            <a:r>
              <a:rPr lang="en-US">
                <a:solidFill>
                  <a:schemeClr val="dk1"/>
                </a:solidFill>
                <a:latin typeface="Rockwell"/>
                <a:ea typeface="Rockwell"/>
                <a:cs typeface="Rockwell"/>
                <a:sym typeface="Rockwell"/>
              </a:rPr>
              <a:t>5</a:t>
            </a:r>
            <a:r>
              <a:rPr b="0" i="0" lang="en-US" sz="1400" u="none" cap="none" strike="noStrike">
                <a:solidFill>
                  <a:schemeClr val="dk1"/>
                </a:solidFill>
                <a:latin typeface="Rockwell"/>
                <a:ea typeface="Rockwell"/>
                <a:cs typeface="Rockwell"/>
                <a:sym typeface="Rockwell"/>
              </a:rPr>
              <a:t>0k in Revenue:  </a:t>
            </a:r>
            <a:r>
              <a:rPr b="0" i="0" lang="en-US" sz="1400" u="none" cap="none" strike="noStrike">
                <a:solidFill>
                  <a:schemeClr val="accent1"/>
                </a:solidFill>
                <a:latin typeface="Rockwell"/>
                <a:ea typeface="Rockwell"/>
                <a:cs typeface="Rockwell"/>
                <a:sym typeface="Rockwell"/>
              </a:rPr>
              <a:t>$6k</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30 Sign Ups or $</a:t>
            </a:r>
            <a:r>
              <a:rPr lang="en-US">
                <a:solidFill>
                  <a:schemeClr val="dk1"/>
                </a:solidFill>
                <a:latin typeface="Rockwell"/>
                <a:ea typeface="Rockwell"/>
                <a:cs typeface="Rockwell"/>
                <a:sym typeface="Rockwell"/>
              </a:rPr>
              <a:t>400</a:t>
            </a:r>
            <a:r>
              <a:rPr b="0" i="0" lang="en-US" sz="1400" u="none" cap="none" strike="noStrike">
                <a:solidFill>
                  <a:schemeClr val="dk1"/>
                </a:solidFill>
                <a:latin typeface="Rockwell"/>
                <a:ea typeface="Rockwell"/>
                <a:cs typeface="Rockwell"/>
                <a:sym typeface="Rockwell"/>
              </a:rPr>
              <a:t>k in Revenue: </a:t>
            </a:r>
            <a:r>
              <a:rPr b="0" i="0" lang="en-US" sz="1400" u="none" cap="none" strike="noStrike">
                <a:solidFill>
                  <a:schemeClr val="accent1"/>
                </a:solidFill>
                <a:latin typeface="Rockwell"/>
                <a:ea typeface="Rockwell"/>
                <a:cs typeface="Rockwell"/>
                <a:sym typeface="Rockwell"/>
              </a:rPr>
              <a:t>$10k</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35 Sign Ups or $4</a:t>
            </a:r>
            <a:r>
              <a:rPr lang="en-US">
                <a:solidFill>
                  <a:schemeClr val="dk1"/>
                </a:solidFill>
                <a:latin typeface="Rockwell"/>
                <a:ea typeface="Rockwell"/>
                <a:cs typeface="Rockwell"/>
                <a:sym typeface="Rockwell"/>
              </a:rPr>
              <a:t>50</a:t>
            </a:r>
            <a:r>
              <a:rPr b="0" i="0" lang="en-US" sz="1400" u="none" cap="none" strike="noStrike">
                <a:solidFill>
                  <a:schemeClr val="dk1"/>
                </a:solidFill>
                <a:latin typeface="Rockwell"/>
                <a:ea typeface="Rockwell"/>
                <a:cs typeface="Rockwell"/>
                <a:sym typeface="Rockwell"/>
              </a:rPr>
              <a:t>k in Revenue: </a:t>
            </a:r>
            <a:r>
              <a:rPr b="0" i="0" lang="en-US" sz="1400" u="none" cap="none" strike="noStrike">
                <a:solidFill>
                  <a:schemeClr val="accent1"/>
                </a:solidFill>
                <a:latin typeface="Rockwell"/>
                <a:ea typeface="Rockwell"/>
                <a:cs typeface="Rockwell"/>
                <a:sym typeface="Rockwell"/>
              </a:rPr>
              <a:t>$12k</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40 Sign Ups or $</a:t>
            </a:r>
            <a:r>
              <a:rPr lang="en-US">
                <a:solidFill>
                  <a:schemeClr val="dk1"/>
                </a:solidFill>
                <a:latin typeface="Rockwell"/>
                <a:ea typeface="Rockwell"/>
                <a:cs typeface="Rockwell"/>
                <a:sym typeface="Rockwell"/>
              </a:rPr>
              <a:t>500</a:t>
            </a:r>
            <a:r>
              <a:rPr b="0" i="0" lang="en-US" sz="1400" u="none" cap="none" strike="noStrike">
                <a:solidFill>
                  <a:schemeClr val="dk1"/>
                </a:solidFill>
                <a:latin typeface="Rockwell"/>
                <a:ea typeface="Rockwell"/>
                <a:cs typeface="Rockwell"/>
                <a:sym typeface="Rockwell"/>
              </a:rPr>
              <a:t>k in Revenue: </a:t>
            </a:r>
            <a:r>
              <a:rPr b="0" i="0" lang="en-US" sz="1400" u="none" cap="none" strike="noStrike">
                <a:solidFill>
                  <a:schemeClr val="accent1"/>
                </a:solidFill>
                <a:latin typeface="Rockwell"/>
                <a:ea typeface="Rockwell"/>
                <a:cs typeface="Rockwell"/>
                <a:sym typeface="Rockwell"/>
              </a:rPr>
              <a:t>$16k</a:t>
            </a:r>
            <a:endParaRPr/>
          </a:p>
          <a:p>
            <a:pPr indent="-285750" lvl="0" marL="285750" marR="0" rtl="0" algn="l">
              <a:spcBef>
                <a:spcPts val="0"/>
              </a:spcBef>
              <a:spcAft>
                <a:spcPts val="0"/>
              </a:spcAft>
              <a:buClr>
                <a:schemeClr val="accent1"/>
              </a:buClr>
              <a:buSzPts val="1400"/>
              <a:buFont typeface="Arial"/>
              <a:buChar char="•"/>
            </a:pPr>
            <a:r>
              <a:rPr b="0" i="0" lang="en-US" sz="1400" u="none" cap="none" strike="noStrike">
                <a:solidFill>
                  <a:schemeClr val="accent1"/>
                </a:solidFill>
                <a:latin typeface="Rockwell"/>
                <a:ea typeface="Rockwell"/>
                <a:cs typeface="Rockwell"/>
                <a:sym typeface="Rockwell"/>
              </a:rPr>
              <a:t>President’s Club</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$2mil Annual Sales -or-</a:t>
            </a:r>
            <a:endParaRPr/>
          </a:p>
          <a:p>
            <a:pPr indent="-285750" lvl="1" marL="7429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$750k in 3 consecutive months in revenue</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There will also </a:t>
            </a:r>
            <a:r>
              <a:rPr b="0" i="0" lang="en-US" sz="1400" u="none" cap="none" strike="noStrike">
                <a:solidFill>
                  <a:schemeClr val="accent1"/>
                </a:solidFill>
                <a:latin typeface="Rockwell"/>
                <a:ea typeface="Rockwell"/>
                <a:cs typeface="Rockwell"/>
                <a:sym typeface="Rockwell"/>
              </a:rPr>
              <a:t>be monthly incentives </a:t>
            </a:r>
            <a:r>
              <a:rPr b="0" i="0" lang="en-US" sz="1400" u="none" cap="none" strike="noStrike">
                <a:solidFill>
                  <a:schemeClr val="dk1"/>
                </a:solidFill>
                <a:latin typeface="Rockwell"/>
                <a:ea typeface="Rockwell"/>
                <a:cs typeface="Rockwell"/>
                <a:sym typeface="Rockwell"/>
              </a:rPr>
              <a:t>to earn additional bonuses, items (watches, golf clubs, etc), and events.</a:t>
            </a:r>
            <a:endParaRPr/>
          </a:p>
          <a:p>
            <a:pPr indent="-285750" lvl="0" marL="285750" marR="0" rtl="0" algn="l">
              <a:spcBef>
                <a:spcPts val="0"/>
              </a:spcBef>
              <a:spcAft>
                <a:spcPts val="0"/>
              </a:spcAft>
              <a:buClr>
                <a:schemeClr val="dk1"/>
              </a:buClr>
              <a:buSzPts val="1400"/>
              <a:buFont typeface="Arial"/>
              <a:buChar char="•"/>
            </a:pPr>
            <a:r>
              <a:rPr lang="en-US">
                <a:solidFill>
                  <a:schemeClr val="dk1"/>
                </a:solidFill>
                <a:latin typeface="Rockwell"/>
                <a:ea typeface="Rockwell"/>
                <a:cs typeface="Rockwell"/>
                <a:sym typeface="Rockwell"/>
              </a:rPr>
              <a:t>Rep has the option to receive bonus in first 90 days even if they have a negative draw balance</a:t>
            </a:r>
            <a:endParaRPr>
              <a:solidFill>
                <a:schemeClr val="dk1"/>
              </a:solidFill>
              <a:latin typeface="Rockwell"/>
              <a:ea typeface="Rockwell"/>
              <a:cs typeface="Rockwell"/>
              <a:sym typeface="Rockwell"/>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Rockwell"/>
                <a:ea typeface="Rockwell"/>
                <a:cs typeface="Rockwell"/>
                <a:sym typeface="Rockwell"/>
              </a:rPr>
              <a:t>All bonuses and incentives </a:t>
            </a:r>
            <a:r>
              <a:rPr lang="en-US">
                <a:solidFill>
                  <a:schemeClr val="dk1"/>
                </a:solidFill>
                <a:latin typeface="Rockwell"/>
                <a:ea typeface="Rockwell"/>
                <a:cs typeface="Rockwell"/>
                <a:sym typeface="Rockwell"/>
              </a:rPr>
              <a:t>will be applied</a:t>
            </a:r>
            <a:r>
              <a:rPr b="0" i="0" lang="en-US" sz="1400" u="none" cap="none" strike="noStrike">
                <a:solidFill>
                  <a:schemeClr val="dk1"/>
                </a:solidFill>
                <a:latin typeface="Rockwell"/>
                <a:ea typeface="Rockwell"/>
                <a:cs typeface="Rockwell"/>
                <a:sym typeface="Rockwell"/>
              </a:rPr>
              <a:t> towards negative draw balance first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343037030cf_0_1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1099 + Workers Comp</a:t>
            </a:r>
            <a:endParaRPr/>
          </a:p>
        </p:txBody>
      </p:sp>
      <p:sp>
        <p:nvSpPr>
          <p:cNvPr id="590" name="Google Shape;590;g343037030cf_0_1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1099 Tips</a:t>
            </a:r>
            <a:endParaRPr/>
          </a:p>
          <a:p>
            <a:pPr indent="-228600" lvl="0" marL="228600" rtl="0" algn="l">
              <a:lnSpc>
                <a:spcPct val="120000"/>
              </a:lnSpc>
              <a:spcBef>
                <a:spcPts val="0"/>
              </a:spcBef>
              <a:spcAft>
                <a:spcPts val="0"/>
              </a:spcAft>
              <a:buSzPts val="1980"/>
              <a:buChar char="▪"/>
            </a:pPr>
            <a:r>
              <a:rPr lang="en-US"/>
              <a:t>Workers Comp requirement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43037030cf_0_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Recap</a:t>
            </a:r>
            <a:endParaRPr/>
          </a:p>
        </p:txBody>
      </p:sp>
      <p:sp>
        <p:nvSpPr>
          <p:cNvPr id="596" name="Google Shape;596;g343037030cf_0_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fontScale="92500"/>
          </a:bodyPr>
          <a:lstStyle/>
          <a:p>
            <a:pPr indent="-228600" lvl="0" marL="228600" rtl="0" algn="l">
              <a:lnSpc>
                <a:spcPct val="120000"/>
              </a:lnSpc>
              <a:spcBef>
                <a:spcPts val="0"/>
              </a:spcBef>
              <a:spcAft>
                <a:spcPts val="0"/>
              </a:spcAft>
              <a:buSzPct val="109999"/>
              <a:buChar char="▪"/>
            </a:pPr>
            <a:r>
              <a:rPr lang="en-US"/>
              <a:t>Please have Generic Initial Pitch completely memorized</a:t>
            </a:r>
            <a:endParaRPr/>
          </a:p>
          <a:p>
            <a:pPr indent="-228600" lvl="0" marL="228600" rtl="0" algn="l">
              <a:lnSpc>
                <a:spcPct val="120000"/>
              </a:lnSpc>
              <a:spcBef>
                <a:spcPts val="1000"/>
              </a:spcBef>
              <a:spcAft>
                <a:spcPts val="0"/>
              </a:spcAft>
              <a:buSzPct val="109999"/>
              <a:buChar char="▪"/>
            </a:pPr>
            <a:r>
              <a:rPr lang="en-US"/>
              <a:t>Please always be safe when conducting inspections</a:t>
            </a:r>
            <a:endParaRPr/>
          </a:p>
          <a:p>
            <a:pPr indent="-228600" lvl="0" marL="228600" rtl="0" algn="l">
              <a:lnSpc>
                <a:spcPct val="120000"/>
              </a:lnSpc>
              <a:spcBef>
                <a:spcPts val="1000"/>
              </a:spcBef>
              <a:spcAft>
                <a:spcPts val="0"/>
              </a:spcAft>
              <a:buSzPct val="109999"/>
              <a:buChar char="▪"/>
            </a:pPr>
            <a:r>
              <a:rPr lang="en-US"/>
              <a:t>Sales Cycle: 9 – 16 weeks from sign up</a:t>
            </a:r>
            <a:endParaRPr/>
          </a:p>
          <a:p>
            <a:pPr indent="-228600" lvl="0" marL="228600" rtl="0" algn="l">
              <a:lnSpc>
                <a:spcPct val="120000"/>
              </a:lnSpc>
              <a:spcBef>
                <a:spcPts val="1000"/>
              </a:spcBef>
              <a:spcAft>
                <a:spcPts val="0"/>
              </a:spcAft>
              <a:buSzPct val="109999"/>
              <a:buChar char="▪"/>
            </a:pPr>
            <a:r>
              <a:rPr lang="en-US"/>
              <a:t>Work towards those bonuses! How? KNOCK KNOCK KNOCK</a:t>
            </a:r>
            <a:endParaRPr/>
          </a:p>
          <a:p>
            <a:pPr indent="-228600" lvl="0" marL="228600" rtl="0" algn="l">
              <a:lnSpc>
                <a:spcPct val="120000"/>
              </a:lnSpc>
              <a:spcBef>
                <a:spcPts val="1000"/>
              </a:spcBef>
              <a:spcAft>
                <a:spcPts val="0"/>
              </a:spcAft>
              <a:buSzPct val="109999"/>
              <a:buChar char="▪"/>
            </a:pPr>
            <a:r>
              <a:rPr lang="en-US"/>
              <a:t>Be familiar with the different type of shingles</a:t>
            </a:r>
            <a:endParaRPr/>
          </a:p>
          <a:p>
            <a:pPr indent="-228600" lvl="0" marL="228600" rtl="0" algn="l">
              <a:lnSpc>
                <a:spcPct val="120000"/>
              </a:lnSpc>
              <a:spcBef>
                <a:spcPts val="1000"/>
              </a:spcBef>
              <a:spcAft>
                <a:spcPts val="0"/>
              </a:spcAft>
              <a:buSzPct val="109999"/>
              <a:buChar char="▪"/>
            </a:pPr>
            <a:r>
              <a:rPr lang="en-US"/>
              <a:t>Please setup/submit Worker’s Comp to me</a:t>
            </a:r>
            <a:endParaRPr/>
          </a:p>
          <a:p>
            <a:pPr indent="-228600" lvl="0" marL="228600" rtl="0" algn="l">
              <a:lnSpc>
                <a:spcPct val="120000"/>
              </a:lnSpc>
              <a:spcBef>
                <a:spcPts val="1000"/>
              </a:spcBef>
              <a:spcAft>
                <a:spcPts val="0"/>
              </a:spcAft>
              <a:buSzPct val="109999"/>
              <a:buChar char="▪"/>
            </a:pPr>
            <a:r>
              <a:rPr lang="en-US"/>
              <a:t>I will then send you Gusto (direct deposit) email</a:t>
            </a:r>
            <a:endParaRPr/>
          </a:p>
          <a:p>
            <a:pPr indent="-228600" lvl="0" marL="228600" rtl="0" algn="l">
              <a:lnSpc>
                <a:spcPct val="120000"/>
              </a:lnSpc>
              <a:spcBef>
                <a:spcPts val="1000"/>
              </a:spcBef>
              <a:spcAft>
                <a:spcPts val="0"/>
              </a:spcAft>
              <a:buSzPct val="109999"/>
              <a:buChar char="▪"/>
            </a:pPr>
            <a:r>
              <a:rPr lang="en-US"/>
              <a:t>Please be here at 1000am tomorrow and ready to start</a:t>
            </a:r>
            <a:endParaRPr/>
          </a:p>
          <a:p>
            <a:pPr indent="-228600" lvl="1" marL="685800" rtl="0" algn="l">
              <a:lnSpc>
                <a:spcPct val="120000"/>
              </a:lnSpc>
              <a:spcBef>
                <a:spcPts val="500"/>
              </a:spcBef>
              <a:spcAft>
                <a:spcPts val="0"/>
              </a:spcAft>
              <a:buSzPct val="110000"/>
              <a:buChar char="▪"/>
            </a:pPr>
            <a:r>
              <a:rPr lang="en-US"/>
              <a:t>TRAFFIC</a:t>
            </a:r>
            <a:endParaRPr/>
          </a:p>
          <a:p>
            <a:pPr indent="-228600" lvl="1" marL="685800" rtl="0" algn="l">
              <a:lnSpc>
                <a:spcPct val="120000"/>
              </a:lnSpc>
              <a:spcBef>
                <a:spcPts val="500"/>
              </a:spcBef>
              <a:spcAft>
                <a:spcPts val="0"/>
              </a:spcAft>
              <a:buSzPct val="110000"/>
              <a:buChar char="▪"/>
            </a:pPr>
            <a:r>
              <a:rPr lang="en-US"/>
              <a:t>Please wear your Roof ER shirt and comfortable and durable shoes/pants for roof inspections</a:t>
            </a:r>
            <a:endParaRPr/>
          </a:p>
          <a:p>
            <a:pPr indent="-228600" lvl="0" marL="228600" rtl="0" algn="l">
              <a:lnSpc>
                <a:spcPct val="120000"/>
              </a:lnSpc>
              <a:spcBef>
                <a:spcPts val="1000"/>
              </a:spcBef>
              <a:spcAft>
                <a:spcPts val="0"/>
              </a:spcAft>
              <a:buSzPct val="109999"/>
              <a:buChar char="▪"/>
            </a:pPr>
            <a:r>
              <a:rPr lang="en-US"/>
              <a:t>Have a great evening!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0" name="Shape 600"/>
        <p:cNvGrpSpPr/>
        <p:nvPr/>
      </p:nvGrpSpPr>
      <p:grpSpPr>
        <a:xfrm>
          <a:off x="0" y="0"/>
          <a:ext cx="0" cy="0"/>
          <a:chOff x="0" y="0"/>
          <a:chExt cx="0" cy="0"/>
        </a:xfrm>
      </p:grpSpPr>
      <p:sp>
        <p:nvSpPr>
          <p:cNvPr id="601" name="Google Shape;601;g3437016935c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nvGrpSpPr>
          <p:cNvPr id="602" name="Google Shape;602;g3437016935c_0_0"/>
          <p:cNvGrpSpPr/>
          <p:nvPr/>
        </p:nvGrpSpPr>
        <p:grpSpPr>
          <a:xfrm>
            <a:off x="-329674" y="-59376"/>
            <a:ext cx="12515851" cy="6923799"/>
            <a:chOff x="-329674" y="-51881"/>
            <a:chExt cx="12515851" cy="6923799"/>
          </a:xfrm>
        </p:grpSpPr>
        <p:sp>
          <p:nvSpPr>
            <p:cNvPr id="603" name="Google Shape;603;g3437016935c_0_0"/>
            <p:cNvSpPr/>
            <p:nvPr/>
          </p:nvSpPr>
          <p:spPr>
            <a:xfrm>
              <a:off x="-329674" y="1298404"/>
              <a:ext cx="9702801" cy="5573511"/>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437016935c_0_0"/>
            <p:cNvSpPr/>
            <p:nvPr/>
          </p:nvSpPr>
          <p:spPr>
            <a:xfrm>
              <a:off x="670451" y="2018236"/>
              <a:ext cx="7373937" cy="4848891"/>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3437016935c_0_0"/>
            <p:cNvSpPr/>
            <p:nvPr/>
          </p:nvSpPr>
          <p:spPr>
            <a:xfrm>
              <a:off x="251351" y="1788400"/>
              <a:ext cx="8035927" cy="5083517"/>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3437016935c_0_0"/>
            <p:cNvSpPr/>
            <p:nvPr/>
          </p:nvSpPr>
          <p:spPr>
            <a:xfrm>
              <a:off x="-1061" y="549842"/>
              <a:ext cx="10334628" cy="6322076"/>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3437016935c_0_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437016935c_0_0"/>
            <p:cNvSpPr/>
            <p:nvPr/>
          </p:nvSpPr>
          <p:spPr>
            <a:xfrm>
              <a:off x="-1061" y="-51881"/>
              <a:ext cx="11091860" cy="6923797"/>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3437016935c_0_0"/>
            <p:cNvSpPr/>
            <p:nvPr/>
          </p:nvSpPr>
          <p:spPr>
            <a:xfrm>
              <a:off x="5426601" y="5579"/>
              <a:ext cx="5788026" cy="6847185"/>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3437016935c_0_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3437016935c_0_0"/>
            <p:cNvSpPr/>
            <p:nvPr/>
          </p:nvSpPr>
          <p:spPr>
            <a:xfrm>
              <a:off x="5821889" y="5579"/>
              <a:ext cx="5587999" cy="6866338"/>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3437016935c_0_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3437016935c_0_0"/>
            <p:cNvSpPr/>
            <p:nvPr/>
          </p:nvSpPr>
          <p:spPr>
            <a:xfrm>
              <a:off x="6012389" y="5579"/>
              <a:ext cx="5497514" cy="6866338"/>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437016935c_0_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437016935c_0_0"/>
            <p:cNvSpPr/>
            <p:nvPr/>
          </p:nvSpPr>
          <p:spPr>
            <a:xfrm>
              <a:off x="6210826" y="790"/>
              <a:ext cx="5522914" cy="6871128"/>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437016935c_0_0"/>
            <p:cNvSpPr/>
            <p:nvPr/>
          </p:nvSpPr>
          <p:spPr>
            <a:xfrm>
              <a:off x="6463239" y="5579"/>
              <a:ext cx="5413376" cy="6866338"/>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3437016935c_0_0"/>
            <p:cNvSpPr/>
            <p:nvPr/>
          </p:nvSpPr>
          <p:spPr>
            <a:xfrm>
              <a:off x="6877576" y="5579"/>
              <a:ext cx="5037138" cy="6861551"/>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437016935c_0_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3437016935c_0_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3437016935c_0_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437016935c_0_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g3437016935c_0_0"/>
          <p:cNvSpPr/>
          <p:nvPr/>
        </p:nvSpPr>
        <p:spPr>
          <a:xfrm rot="-670006">
            <a:off x="2174914" y="2447137"/>
            <a:ext cx="4421810" cy="4262552"/>
          </a:xfrm>
          <a:custGeom>
            <a:rect b="b" l="l" r="r" t="t"/>
            <a:pathLst>
              <a:path extrusionOk="0" h="4344781" w="450711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623" name="Google Shape;623;g3437016935c_0_0"/>
          <p:cNvSpPr/>
          <p:nvPr/>
        </p:nvSpPr>
        <p:spPr>
          <a:xfrm>
            <a:off x="2354579" y="691977"/>
            <a:ext cx="7758901" cy="5341291"/>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624" name="Google Shape;624;g3437016935c_0_0"/>
          <p:cNvSpPr txBox="1"/>
          <p:nvPr>
            <p:ph type="ctrTitle"/>
          </p:nvPr>
        </p:nvSpPr>
        <p:spPr>
          <a:xfrm>
            <a:off x="2571865" y="476750"/>
            <a:ext cx="6959400" cy="1662600"/>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4800"/>
              <a:buFont typeface="Calibri"/>
              <a:buNone/>
            </a:pPr>
            <a:r>
              <a:rPr lang="en-US" sz="4800"/>
              <a:t>Roof-ER Sales Training</a:t>
            </a:r>
            <a:endParaRPr/>
          </a:p>
        </p:txBody>
      </p:sp>
      <p:sp>
        <p:nvSpPr>
          <p:cNvPr id="625" name="Google Shape;625;g3437016935c_0_0"/>
          <p:cNvSpPr txBox="1"/>
          <p:nvPr>
            <p:ph idx="1" type="subTitle"/>
          </p:nvPr>
        </p:nvSpPr>
        <p:spPr>
          <a:xfrm>
            <a:off x="3327068" y="2139225"/>
            <a:ext cx="5414100" cy="3234900"/>
          </a:xfrm>
          <a:prstGeom prst="rect">
            <a:avLst/>
          </a:prstGeom>
          <a:noFill/>
          <a:ln>
            <a:noFill/>
          </a:ln>
        </p:spPr>
        <p:txBody>
          <a:bodyPr anchorCtr="0" anchor="t" bIns="45700" lIns="91425" spcFirstLastPara="1" rIns="91425" wrap="square" tIns="0">
            <a:normAutofit lnSpcReduction="10000"/>
          </a:bodyPr>
          <a:lstStyle/>
          <a:p>
            <a:pPr indent="0" lvl="0" marL="0" rtl="0" algn="ctr">
              <a:lnSpc>
                <a:spcPct val="100000"/>
              </a:lnSpc>
              <a:spcBef>
                <a:spcPts val="1000"/>
              </a:spcBef>
              <a:spcAft>
                <a:spcPts val="0"/>
              </a:spcAft>
              <a:buNone/>
            </a:pPr>
            <a:r>
              <a:rPr lang="en-US" sz="2000"/>
              <a:t>Welcome:</a:t>
            </a:r>
            <a:endParaRPr sz="2000"/>
          </a:p>
          <a:p>
            <a:pPr indent="0" lvl="0" marL="0" rtl="0" algn="ctr">
              <a:lnSpc>
                <a:spcPct val="100000"/>
              </a:lnSpc>
              <a:spcBef>
                <a:spcPts val="1000"/>
              </a:spcBef>
              <a:spcAft>
                <a:spcPts val="0"/>
              </a:spcAft>
              <a:buNone/>
            </a:pPr>
            <a:r>
              <a:t/>
            </a:r>
            <a:endParaRPr sz="2000"/>
          </a:p>
          <a:p>
            <a:pPr indent="0" lvl="0" marL="0" rtl="0" algn="ctr">
              <a:lnSpc>
                <a:spcPct val="100000"/>
              </a:lnSpc>
              <a:spcBef>
                <a:spcPts val="1000"/>
              </a:spcBef>
              <a:spcAft>
                <a:spcPts val="0"/>
              </a:spcAft>
              <a:buNone/>
            </a:pPr>
            <a:r>
              <a:rPr b="1" lang="en-US" sz="2000"/>
              <a:t>Prepare a quick introduction for the sales meeting today.</a:t>
            </a:r>
            <a:endParaRPr b="1" sz="2000"/>
          </a:p>
          <a:p>
            <a:pPr indent="-342900" lvl="0" marL="457200" rtl="0" algn="ctr">
              <a:lnSpc>
                <a:spcPct val="100000"/>
              </a:lnSpc>
              <a:spcBef>
                <a:spcPts val="1000"/>
              </a:spcBef>
              <a:spcAft>
                <a:spcPts val="0"/>
              </a:spcAft>
              <a:buSzPts val="1800"/>
              <a:buChar char="●"/>
            </a:pPr>
            <a:r>
              <a:rPr lang="en-US"/>
              <a:t>What industry are you coming from?</a:t>
            </a:r>
            <a:endParaRPr/>
          </a:p>
          <a:p>
            <a:pPr indent="-342900" lvl="0" marL="457200" rtl="0" algn="ctr">
              <a:lnSpc>
                <a:spcPct val="100000"/>
              </a:lnSpc>
              <a:spcBef>
                <a:spcPts val="0"/>
              </a:spcBef>
              <a:spcAft>
                <a:spcPts val="0"/>
              </a:spcAft>
              <a:buSzPts val="1800"/>
              <a:buChar char="●"/>
            </a:pPr>
            <a:r>
              <a:rPr lang="en-US"/>
              <a:t>What are you looking forward to working at Roof-ER?</a:t>
            </a:r>
            <a:endParaRPr/>
          </a:p>
          <a:p>
            <a:pPr indent="0" lvl="0" marL="0" rtl="0" algn="l">
              <a:lnSpc>
                <a:spcPct val="100000"/>
              </a:lnSpc>
              <a:spcBef>
                <a:spcPts val="1000"/>
              </a:spcBef>
              <a:spcAft>
                <a:spcPts val="0"/>
              </a:spcAft>
              <a:buNone/>
            </a:pPr>
            <a:r>
              <a:t/>
            </a:r>
            <a:endParaRPr sz="2000"/>
          </a:p>
          <a:p>
            <a:pPr indent="0" lvl="0" marL="0" rtl="0" algn="ctr">
              <a:lnSpc>
                <a:spcPct val="100000"/>
              </a:lnSpc>
              <a:spcBef>
                <a:spcPts val="100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br>
              <a:rPr lang="en-US"/>
            </a:br>
            <a:r>
              <a:rPr lang="en-US" sz="2800"/>
              <a:t>5 Non-Negotiables</a:t>
            </a:r>
            <a:endParaRPr/>
          </a:p>
        </p:txBody>
      </p:sp>
      <p:sp>
        <p:nvSpPr>
          <p:cNvPr id="421" name="Google Shape;421;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Who you are</a:t>
            </a:r>
            <a:endParaRPr/>
          </a:p>
          <a:p>
            <a:pPr indent="-228600" lvl="0" marL="228600" rtl="0" algn="l">
              <a:lnSpc>
                <a:spcPct val="120000"/>
              </a:lnSpc>
              <a:spcBef>
                <a:spcPts val="1000"/>
              </a:spcBef>
              <a:spcAft>
                <a:spcPts val="0"/>
              </a:spcAft>
              <a:buSzPts val="1980"/>
              <a:buChar char="▪"/>
            </a:pPr>
            <a:r>
              <a:rPr lang="en-US"/>
              <a:t>Who we are and what we do (Roof ER)</a:t>
            </a:r>
            <a:endParaRPr/>
          </a:p>
          <a:p>
            <a:pPr indent="-228600" lvl="0" marL="228600" rtl="0" algn="l">
              <a:lnSpc>
                <a:spcPct val="120000"/>
              </a:lnSpc>
              <a:spcBef>
                <a:spcPts val="1000"/>
              </a:spcBef>
              <a:spcAft>
                <a:spcPts val="0"/>
              </a:spcAft>
              <a:buSzPts val="1980"/>
              <a:buChar char="▪"/>
            </a:pPr>
            <a:r>
              <a:rPr lang="en-US"/>
              <a:t>Make it relatable</a:t>
            </a:r>
            <a:endParaRPr/>
          </a:p>
          <a:p>
            <a:pPr indent="-228600" lvl="0" marL="228600" rtl="0" algn="l">
              <a:lnSpc>
                <a:spcPct val="120000"/>
              </a:lnSpc>
              <a:spcBef>
                <a:spcPts val="1000"/>
              </a:spcBef>
              <a:spcAft>
                <a:spcPts val="0"/>
              </a:spcAft>
              <a:buSzPts val="1980"/>
              <a:buChar char="▪"/>
            </a:pPr>
            <a:r>
              <a:rPr lang="en-US"/>
              <a:t>What you’re there to do (an inspection)</a:t>
            </a:r>
            <a:endParaRPr/>
          </a:p>
          <a:p>
            <a:pPr indent="-228600" lvl="0" marL="228600" rtl="0" algn="l">
              <a:lnSpc>
                <a:spcPct val="120000"/>
              </a:lnSpc>
              <a:spcBef>
                <a:spcPts val="1000"/>
              </a:spcBef>
              <a:spcAft>
                <a:spcPts val="0"/>
              </a:spcAft>
              <a:buSzPts val="1980"/>
              <a:buChar char="▪"/>
            </a:pPr>
            <a:r>
              <a:rPr lang="en-US"/>
              <a:t>Go for the close (them agreeing to the inspection)</a:t>
            </a:r>
            <a:endParaRPr/>
          </a:p>
          <a:p>
            <a:pPr indent="0" lvl="0" marL="0" rtl="0" algn="l">
              <a:lnSpc>
                <a:spcPct val="120000"/>
              </a:lnSpc>
              <a:spcBef>
                <a:spcPts val="1000"/>
              </a:spcBef>
              <a:spcAft>
                <a:spcPts val="0"/>
              </a:spcAft>
              <a:buSzPts val="198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Storm Damage</a:t>
            </a:r>
            <a:endParaRPr/>
          </a:p>
        </p:txBody>
      </p:sp>
      <p:pic>
        <p:nvPicPr>
          <p:cNvPr id="631" name="Google Shape;631;p27"/>
          <p:cNvPicPr preferRelativeResize="0"/>
          <p:nvPr>
            <p:ph idx="1" type="body"/>
          </p:nvPr>
        </p:nvPicPr>
        <p:blipFill rotWithShape="1">
          <a:blip r:embed="rId3">
            <a:alphaModFix/>
          </a:blip>
          <a:srcRect b="0" l="0" r="0" t="0"/>
          <a:stretch/>
        </p:blipFill>
        <p:spPr>
          <a:xfrm>
            <a:off x="4638235" y="56626"/>
            <a:ext cx="2154091" cy="2872122"/>
          </a:xfrm>
          <a:prstGeom prst="rect">
            <a:avLst/>
          </a:prstGeom>
          <a:noFill/>
          <a:ln>
            <a:noFill/>
          </a:ln>
        </p:spPr>
      </p:pic>
      <p:pic>
        <p:nvPicPr>
          <p:cNvPr id="632" name="Google Shape;632;p27"/>
          <p:cNvPicPr preferRelativeResize="0"/>
          <p:nvPr/>
        </p:nvPicPr>
        <p:blipFill rotWithShape="1">
          <a:blip r:embed="rId4">
            <a:alphaModFix/>
          </a:blip>
          <a:srcRect b="0" l="0" r="0" t="0"/>
          <a:stretch/>
        </p:blipFill>
        <p:spPr>
          <a:xfrm>
            <a:off x="6892992" y="56626"/>
            <a:ext cx="1962150" cy="1885950"/>
          </a:xfrm>
          <a:prstGeom prst="rect">
            <a:avLst/>
          </a:prstGeom>
          <a:noFill/>
          <a:ln>
            <a:noFill/>
          </a:ln>
        </p:spPr>
      </p:pic>
      <p:pic>
        <p:nvPicPr>
          <p:cNvPr id="633" name="Google Shape;633;p27"/>
          <p:cNvPicPr preferRelativeResize="0"/>
          <p:nvPr/>
        </p:nvPicPr>
        <p:blipFill rotWithShape="1">
          <a:blip r:embed="rId5">
            <a:alphaModFix/>
          </a:blip>
          <a:srcRect b="0" l="0" r="0" t="0"/>
          <a:stretch/>
        </p:blipFill>
        <p:spPr>
          <a:xfrm>
            <a:off x="4638235" y="3038665"/>
            <a:ext cx="2343150" cy="1781175"/>
          </a:xfrm>
          <a:prstGeom prst="rect">
            <a:avLst/>
          </a:prstGeom>
          <a:noFill/>
          <a:ln>
            <a:noFill/>
          </a:ln>
        </p:spPr>
      </p:pic>
      <p:pic>
        <p:nvPicPr>
          <p:cNvPr id="634" name="Google Shape;634;p27"/>
          <p:cNvPicPr preferRelativeResize="0"/>
          <p:nvPr/>
        </p:nvPicPr>
        <p:blipFill rotWithShape="1">
          <a:blip r:embed="rId6">
            <a:alphaModFix/>
          </a:blip>
          <a:srcRect b="0" l="0" r="0" t="0"/>
          <a:stretch/>
        </p:blipFill>
        <p:spPr>
          <a:xfrm>
            <a:off x="6973698" y="2007182"/>
            <a:ext cx="2731282" cy="2992962"/>
          </a:xfrm>
          <a:prstGeom prst="rect">
            <a:avLst/>
          </a:prstGeom>
          <a:noFill/>
          <a:ln>
            <a:noFill/>
          </a:ln>
        </p:spPr>
      </p:pic>
      <p:pic>
        <p:nvPicPr>
          <p:cNvPr id="635" name="Google Shape;635;p27"/>
          <p:cNvPicPr preferRelativeResize="0"/>
          <p:nvPr/>
        </p:nvPicPr>
        <p:blipFill rotWithShape="1">
          <a:blip r:embed="rId7">
            <a:alphaModFix/>
          </a:blip>
          <a:srcRect b="0" l="0" r="0" t="0"/>
          <a:stretch/>
        </p:blipFill>
        <p:spPr>
          <a:xfrm>
            <a:off x="8955808" y="56626"/>
            <a:ext cx="2731282" cy="3629238"/>
          </a:xfrm>
          <a:prstGeom prst="rect">
            <a:avLst/>
          </a:prstGeom>
          <a:noFill/>
          <a:ln>
            <a:noFill/>
          </a:ln>
        </p:spPr>
      </p:pic>
      <p:pic>
        <p:nvPicPr>
          <p:cNvPr id="636" name="Google Shape;636;p27"/>
          <p:cNvPicPr preferRelativeResize="0"/>
          <p:nvPr/>
        </p:nvPicPr>
        <p:blipFill rotWithShape="1">
          <a:blip r:embed="rId8">
            <a:alphaModFix/>
          </a:blip>
          <a:srcRect b="0" l="0" r="0" t="0"/>
          <a:stretch/>
        </p:blipFill>
        <p:spPr>
          <a:xfrm>
            <a:off x="10114071" y="3709200"/>
            <a:ext cx="1514475" cy="2009775"/>
          </a:xfrm>
          <a:prstGeom prst="rect">
            <a:avLst/>
          </a:prstGeom>
          <a:noFill/>
          <a:ln>
            <a:noFill/>
          </a:ln>
        </p:spPr>
      </p:pic>
      <p:pic>
        <p:nvPicPr>
          <p:cNvPr id="637" name="Google Shape;637;p27"/>
          <p:cNvPicPr preferRelativeResize="0"/>
          <p:nvPr/>
        </p:nvPicPr>
        <p:blipFill rotWithShape="1">
          <a:blip r:embed="rId9">
            <a:alphaModFix/>
          </a:blip>
          <a:srcRect b="0" l="0" r="0" t="0"/>
          <a:stretch/>
        </p:blipFill>
        <p:spPr>
          <a:xfrm>
            <a:off x="5659457" y="4908957"/>
            <a:ext cx="1213575" cy="16200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41" name="Shape 641"/>
        <p:cNvGrpSpPr/>
        <p:nvPr/>
      </p:nvGrpSpPr>
      <p:grpSpPr>
        <a:xfrm>
          <a:off x="0" y="0"/>
          <a:ext cx="0" cy="0"/>
          <a:chOff x="0" y="0"/>
          <a:chExt cx="0" cy="0"/>
        </a:xfrm>
      </p:grpSpPr>
      <p:sp>
        <p:nvSpPr>
          <p:cNvPr id="642" name="Google Shape;642;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643" name="Google Shape;643;p28"/>
          <p:cNvSpPr/>
          <p:nvPr/>
        </p:nvSpPr>
        <p:spPr>
          <a:xfrm rot="-263873">
            <a:off x="296272" y="1026251"/>
            <a:ext cx="7298578" cy="5088488"/>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644" name="Google Shape;644;p28"/>
          <p:cNvSpPr/>
          <p:nvPr/>
        </p:nvSpPr>
        <p:spPr>
          <a:xfrm rot="-2700000">
            <a:off x="3554541" y="-619573"/>
            <a:ext cx="9016699" cy="8033868"/>
          </a:xfrm>
          <a:custGeom>
            <a:rect b="b" l="l" r="r" t="t"/>
            <a:pathLst>
              <a:path extrusionOk="0" h="8033868" w="9016699">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645" name="Google Shape;645;p28"/>
          <p:cNvSpPr txBox="1"/>
          <p:nvPr>
            <p:ph type="title"/>
          </p:nvPr>
        </p:nvSpPr>
        <p:spPr>
          <a:xfrm>
            <a:off x="807720" y="2349925"/>
            <a:ext cx="2441894" cy="2456442"/>
          </a:xfrm>
          <a:prstGeom prst="rect">
            <a:avLst/>
          </a:prstGeom>
          <a:noFill/>
          <a:ln>
            <a:noFill/>
          </a:ln>
        </p:spPr>
        <p:txBody>
          <a:bodyPr anchorCtr="0" anchor="ctr" bIns="228600" lIns="228600" spcFirstLastPara="1" rIns="228600" wrap="square" tIns="228600">
            <a:normAutofit/>
          </a:bodyPr>
          <a:lstStyle/>
          <a:p>
            <a:pPr indent="0" lvl="0" marL="0" rtl="0" algn="l">
              <a:lnSpc>
                <a:spcPct val="85000"/>
              </a:lnSpc>
              <a:spcBef>
                <a:spcPts val="0"/>
              </a:spcBef>
              <a:spcAft>
                <a:spcPts val="0"/>
              </a:spcAft>
              <a:buClr>
                <a:srgbClr val="FFFEFF"/>
              </a:buClr>
              <a:buSzPts val="3200"/>
              <a:buFont typeface="Calibri"/>
              <a:buNone/>
            </a:pPr>
            <a:r>
              <a:rPr lang="en-US" sz="3200"/>
              <a:t>Google Drive</a:t>
            </a:r>
            <a:endParaRPr/>
          </a:p>
        </p:txBody>
      </p:sp>
      <p:pic>
        <p:nvPicPr>
          <p:cNvPr id="646" name="Google Shape;646;p28"/>
          <p:cNvPicPr preferRelativeResize="0"/>
          <p:nvPr>
            <p:ph idx="1" type="body"/>
          </p:nvPr>
        </p:nvPicPr>
        <p:blipFill rotWithShape="1">
          <a:blip r:embed="rId3">
            <a:alphaModFix/>
          </a:blip>
          <a:srcRect b="0" l="0" r="58074" t="0"/>
          <a:stretch/>
        </p:blipFill>
        <p:spPr>
          <a:xfrm>
            <a:off x="5646187" y="561674"/>
            <a:ext cx="4489869" cy="1336137"/>
          </a:xfrm>
          <a:prstGeom prst="rect">
            <a:avLst/>
          </a:prstGeom>
          <a:noFill/>
          <a:ln>
            <a:noFill/>
          </a:ln>
        </p:spPr>
      </p:pic>
      <p:pic>
        <p:nvPicPr>
          <p:cNvPr id="647" name="Google Shape;647;p28"/>
          <p:cNvPicPr preferRelativeResize="0"/>
          <p:nvPr/>
        </p:nvPicPr>
        <p:blipFill rotWithShape="1">
          <a:blip r:embed="rId4">
            <a:alphaModFix/>
          </a:blip>
          <a:srcRect b="0" l="0" r="0" t="0"/>
          <a:stretch/>
        </p:blipFill>
        <p:spPr>
          <a:xfrm>
            <a:off x="4175844" y="1967650"/>
            <a:ext cx="3302476" cy="2367348"/>
          </a:xfrm>
          <a:prstGeom prst="rect">
            <a:avLst/>
          </a:prstGeom>
          <a:noFill/>
          <a:ln>
            <a:noFill/>
          </a:ln>
        </p:spPr>
      </p:pic>
      <p:pic>
        <p:nvPicPr>
          <p:cNvPr id="648" name="Google Shape;648;p28"/>
          <p:cNvPicPr preferRelativeResize="0"/>
          <p:nvPr/>
        </p:nvPicPr>
        <p:blipFill rotWithShape="1">
          <a:blip r:embed="rId5">
            <a:alphaModFix/>
          </a:blip>
          <a:srcRect b="0" l="0" r="0" t="0"/>
          <a:stretch/>
        </p:blipFill>
        <p:spPr>
          <a:xfrm>
            <a:off x="5284218" y="4373021"/>
            <a:ext cx="5365661" cy="2119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Inspection</a:t>
            </a:r>
            <a:endParaRPr/>
          </a:p>
        </p:txBody>
      </p:sp>
      <p:sp>
        <p:nvSpPr>
          <p:cNvPr id="654" name="Google Shape;654;p2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62500" lnSpcReduction="20000"/>
          </a:bodyPr>
          <a:lstStyle/>
          <a:p>
            <a:pPr indent="-228600" lvl="0" marL="228600" rtl="0" algn="l">
              <a:lnSpc>
                <a:spcPct val="120000"/>
              </a:lnSpc>
              <a:spcBef>
                <a:spcPts val="0"/>
              </a:spcBef>
              <a:spcAft>
                <a:spcPts val="0"/>
              </a:spcAft>
              <a:buSzPct val="109999"/>
              <a:buChar char="▪"/>
            </a:pPr>
            <a:r>
              <a:rPr lang="en-US"/>
              <a:t>Mailbox/House Number </a:t>
            </a:r>
            <a:endParaRPr/>
          </a:p>
          <a:p>
            <a:pPr indent="-228600" lvl="0" marL="228600" rtl="0" algn="l">
              <a:lnSpc>
                <a:spcPct val="120000"/>
              </a:lnSpc>
              <a:spcBef>
                <a:spcPts val="1000"/>
              </a:spcBef>
              <a:spcAft>
                <a:spcPts val="0"/>
              </a:spcAft>
              <a:buSzPct val="109999"/>
              <a:buChar char="▪"/>
            </a:pPr>
            <a:r>
              <a:rPr lang="en-US"/>
              <a:t>Overview of House </a:t>
            </a:r>
            <a:endParaRPr/>
          </a:p>
          <a:p>
            <a:pPr indent="-228600" lvl="0" marL="228600" rtl="0" algn="l">
              <a:lnSpc>
                <a:spcPct val="120000"/>
              </a:lnSpc>
              <a:spcBef>
                <a:spcPts val="1000"/>
              </a:spcBef>
              <a:spcAft>
                <a:spcPts val="0"/>
              </a:spcAft>
              <a:buSzPct val="109999"/>
              <a:buChar char="▪"/>
            </a:pPr>
            <a:r>
              <a:rPr lang="en-US"/>
              <a:t>Front Elevation Collateral</a:t>
            </a:r>
            <a:endParaRPr/>
          </a:p>
          <a:p>
            <a:pPr indent="-228600" lvl="1" marL="685800" rtl="0" algn="l">
              <a:lnSpc>
                <a:spcPct val="120000"/>
              </a:lnSpc>
              <a:spcBef>
                <a:spcPts val="500"/>
              </a:spcBef>
              <a:spcAft>
                <a:spcPts val="0"/>
              </a:spcAft>
              <a:buSzPct val="110000"/>
              <a:buChar char="▪"/>
            </a:pPr>
            <a:r>
              <a:rPr lang="en-US"/>
              <a:t>Damage to screens, gutters, downspouts, siding </a:t>
            </a:r>
            <a:endParaRPr/>
          </a:p>
          <a:p>
            <a:pPr indent="-228600" lvl="0" marL="228600" rtl="0" algn="l">
              <a:lnSpc>
                <a:spcPct val="120000"/>
              </a:lnSpc>
              <a:spcBef>
                <a:spcPts val="1000"/>
              </a:spcBef>
              <a:spcAft>
                <a:spcPts val="0"/>
              </a:spcAft>
              <a:buSzPct val="109999"/>
              <a:buChar char="▪"/>
            </a:pPr>
            <a:r>
              <a:rPr lang="en-US"/>
              <a:t>Right Elevation  Collateral</a:t>
            </a:r>
            <a:endParaRPr/>
          </a:p>
          <a:p>
            <a:pPr indent="-228600" lvl="1" marL="685800" rtl="0" algn="l">
              <a:lnSpc>
                <a:spcPct val="120000"/>
              </a:lnSpc>
              <a:spcBef>
                <a:spcPts val="500"/>
              </a:spcBef>
              <a:spcAft>
                <a:spcPts val="0"/>
              </a:spcAft>
              <a:buSzPct val="110000"/>
              <a:buChar char="▪"/>
            </a:pPr>
            <a:r>
              <a:rPr lang="en-US"/>
              <a:t>Damage to screens, gutters, downspouts, siding </a:t>
            </a:r>
            <a:endParaRPr/>
          </a:p>
          <a:p>
            <a:pPr indent="-228600" lvl="0" marL="228600" rtl="0" algn="l">
              <a:lnSpc>
                <a:spcPct val="120000"/>
              </a:lnSpc>
              <a:spcBef>
                <a:spcPts val="1000"/>
              </a:spcBef>
              <a:spcAft>
                <a:spcPts val="0"/>
              </a:spcAft>
              <a:buSzPct val="109999"/>
              <a:buChar char="▪"/>
            </a:pPr>
            <a:r>
              <a:rPr lang="en-US"/>
              <a:t>Rear Elevation Collateral</a:t>
            </a:r>
            <a:endParaRPr/>
          </a:p>
          <a:p>
            <a:pPr indent="-228600" lvl="1" marL="685800" rtl="0" algn="l">
              <a:lnSpc>
                <a:spcPct val="120000"/>
              </a:lnSpc>
              <a:spcBef>
                <a:spcPts val="500"/>
              </a:spcBef>
              <a:spcAft>
                <a:spcPts val="0"/>
              </a:spcAft>
              <a:buSzPct val="110000"/>
              <a:buChar char="▪"/>
            </a:pPr>
            <a:r>
              <a:rPr lang="en-US"/>
              <a:t>Damage to screens, gutters, downspouts, siding </a:t>
            </a:r>
            <a:endParaRPr/>
          </a:p>
          <a:p>
            <a:pPr indent="-228600" lvl="0" marL="228600" rtl="0" algn="l">
              <a:lnSpc>
                <a:spcPct val="120000"/>
              </a:lnSpc>
              <a:spcBef>
                <a:spcPts val="1000"/>
              </a:spcBef>
              <a:spcAft>
                <a:spcPts val="0"/>
              </a:spcAft>
              <a:buSzPct val="109999"/>
              <a:buChar char="▪"/>
            </a:pPr>
            <a:r>
              <a:rPr lang="en-US"/>
              <a:t>Left Elevation Collateral</a:t>
            </a:r>
            <a:endParaRPr/>
          </a:p>
          <a:p>
            <a:pPr indent="-228600" lvl="1" marL="685800" rtl="0" algn="l">
              <a:lnSpc>
                <a:spcPct val="120000"/>
              </a:lnSpc>
              <a:spcBef>
                <a:spcPts val="500"/>
              </a:spcBef>
              <a:spcAft>
                <a:spcPts val="0"/>
              </a:spcAft>
              <a:buSzPct val="110000"/>
              <a:buChar char="▪"/>
            </a:pPr>
            <a:r>
              <a:rPr lang="en-US"/>
              <a:t>Damage to screens, gutters, downspouts, siding </a:t>
            </a:r>
            <a:endParaRPr/>
          </a:p>
          <a:p>
            <a:pPr indent="-228600" lvl="0" marL="228600" rtl="0" algn="l">
              <a:lnSpc>
                <a:spcPct val="120000"/>
              </a:lnSpc>
              <a:spcBef>
                <a:spcPts val="1000"/>
              </a:spcBef>
              <a:spcAft>
                <a:spcPts val="0"/>
              </a:spcAft>
              <a:buSzPct val="109999"/>
              <a:buChar char="▪"/>
            </a:pPr>
            <a:r>
              <a:rPr lang="en-US"/>
              <a:t>Roof Overview Collateral</a:t>
            </a:r>
            <a:endParaRPr/>
          </a:p>
          <a:p>
            <a:pPr indent="-228600" lvl="1" marL="685800" rtl="0" algn="l">
              <a:lnSpc>
                <a:spcPct val="120000"/>
              </a:lnSpc>
              <a:spcBef>
                <a:spcPts val="500"/>
              </a:spcBef>
              <a:spcAft>
                <a:spcPts val="0"/>
              </a:spcAft>
              <a:buSzPct val="110000"/>
              <a:buChar char="▪"/>
            </a:pPr>
            <a:r>
              <a:rPr lang="en-US"/>
              <a:t>Damage to roof metals and other collateral on the roof</a:t>
            </a:r>
            <a:endParaRPr/>
          </a:p>
          <a:p>
            <a:pPr indent="-228600" lvl="0" marL="228600" rtl="0" algn="l">
              <a:lnSpc>
                <a:spcPct val="120000"/>
              </a:lnSpc>
              <a:spcBef>
                <a:spcPts val="1000"/>
              </a:spcBef>
              <a:spcAft>
                <a:spcPts val="0"/>
              </a:spcAft>
              <a:buSzPct val="109999"/>
              <a:buChar char="▪"/>
            </a:pPr>
            <a:r>
              <a:rPr lang="en-US"/>
              <a:t>Circle Hail Hits &amp; Slash Wind Damage (close up of each) </a:t>
            </a:r>
            <a:endParaRPr/>
          </a:p>
          <a:p>
            <a:pPr indent="-228600" lvl="0" marL="228600" rtl="0" algn="l">
              <a:lnSpc>
                <a:spcPct val="120000"/>
              </a:lnSpc>
              <a:spcBef>
                <a:spcPts val="1000"/>
              </a:spcBef>
              <a:spcAft>
                <a:spcPts val="0"/>
              </a:spcAft>
              <a:buSzPct val="109999"/>
              <a:buChar char="▪"/>
            </a:pPr>
            <a:r>
              <a:rPr lang="en-US"/>
              <a:t>Overview of majority of the damage chalked up </a:t>
            </a:r>
            <a:endParaRPr/>
          </a:p>
          <a:p>
            <a:pPr indent="-228600" lvl="0" marL="228600" rtl="0" algn="l">
              <a:lnSpc>
                <a:spcPct val="120000"/>
              </a:lnSpc>
              <a:spcBef>
                <a:spcPts val="1000"/>
              </a:spcBef>
              <a:spcAft>
                <a:spcPts val="0"/>
              </a:spcAft>
              <a:buSzPct val="109999"/>
              <a:buChar char="▪"/>
            </a:pPr>
            <a:r>
              <a:rPr lang="en-US"/>
              <a:t>Pictures of granules in the gutters or at the bottom of downspouts  </a:t>
            </a:r>
            <a:endParaRPr/>
          </a:p>
          <a:p>
            <a:pPr indent="-228600" lvl="0" marL="228600" rtl="0" algn="l">
              <a:lnSpc>
                <a:spcPct val="120000"/>
              </a:lnSpc>
              <a:spcBef>
                <a:spcPts val="1000"/>
              </a:spcBef>
              <a:spcAft>
                <a:spcPts val="0"/>
              </a:spcAft>
              <a:buSzPct val="109999"/>
              <a:buChar char="▪"/>
            </a:pPr>
            <a:r>
              <a:rPr i="1" lang="en-US"/>
              <a:t>Entire inspection shouldn’t take any longer than 15-20 minutes. How thorough of an inspection you  should do is a judgment call. Getting enough photos to sell the homeowner is most important. It doesn’t  matter how quickly you are able to complete the inspection if you don’t have enough damage-photos for  the homeowner to be on board with filing the claim. </a:t>
            </a:r>
            <a:endParaRPr/>
          </a:p>
          <a:p>
            <a:pPr indent="-228600" lvl="0" marL="228600" rtl="0" algn="l">
              <a:lnSpc>
                <a:spcPct val="120000"/>
              </a:lnSpc>
              <a:spcBef>
                <a:spcPts val="1000"/>
              </a:spcBef>
              <a:spcAft>
                <a:spcPts val="0"/>
              </a:spcAft>
              <a:buSzPct val="109999"/>
              <a:buChar char="▪"/>
            </a:pPr>
            <a:r>
              <a:rPr b="1" i="1" lang="en-US">
                <a:solidFill>
                  <a:schemeClr val="accent1"/>
                </a:solidFill>
              </a:rPr>
              <a:t>Flashlight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0"/>
          <p:cNvSpPr txBox="1"/>
          <p:nvPr>
            <p:ph type="title"/>
          </p:nvPr>
        </p:nvSpPr>
        <p:spPr>
          <a:xfrm>
            <a:off x="888625" y="2349925"/>
            <a:ext cx="3656700" cy="26940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Post-Inspection Pitch</a:t>
            </a:r>
            <a:endParaRPr/>
          </a:p>
        </p:txBody>
      </p:sp>
      <p:sp>
        <p:nvSpPr>
          <p:cNvPr id="660" name="Google Shape;660;p3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solidFill>
                  <a:schemeClr val="accent1"/>
                </a:solidFill>
              </a:rPr>
              <a:t>Knock on the door </a:t>
            </a:r>
            <a:endParaRPr/>
          </a:p>
          <a:p>
            <a:pPr indent="-228600" lvl="0" marL="228600" rtl="0" algn="l">
              <a:lnSpc>
                <a:spcPct val="120000"/>
              </a:lnSpc>
              <a:spcBef>
                <a:spcPts val="1000"/>
              </a:spcBef>
              <a:spcAft>
                <a:spcPts val="0"/>
              </a:spcAft>
              <a:buSzPts val="1980"/>
              <a:buChar char="▪"/>
            </a:pPr>
            <a:r>
              <a:rPr lang="en-US"/>
              <a:t>“Hey _______, so I have a bunch of photos to show you. First I walked around the perimeter of the house  to look for collateral damage. I’ll also show you the collateral damage we found on the roof.” </a:t>
            </a:r>
            <a:r>
              <a:rPr lang="en-US">
                <a:solidFill>
                  <a:schemeClr val="accent1"/>
                </a:solidFill>
              </a:rPr>
              <a:t>Say this while going through house number and overview photos </a:t>
            </a:r>
            <a:endParaRPr/>
          </a:p>
          <a:p>
            <a:pPr indent="-228600" lvl="0" marL="228600" rtl="0" algn="l">
              <a:lnSpc>
                <a:spcPct val="120000"/>
              </a:lnSpc>
              <a:spcBef>
                <a:spcPts val="1000"/>
              </a:spcBef>
              <a:spcAft>
                <a:spcPts val="0"/>
              </a:spcAft>
              <a:buSzPts val="1980"/>
              <a:buChar char="▪"/>
            </a:pPr>
            <a:r>
              <a:rPr lang="en-US">
                <a:solidFill>
                  <a:schemeClr val="accent1"/>
                </a:solidFill>
              </a:rPr>
              <a:t>Start showing the pictures of damage to screens, gutters, downspouts, and soft metals</a:t>
            </a:r>
            <a:endParaRPr/>
          </a:p>
          <a:p>
            <a:pPr indent="-228600" lvl="0" marL="228600" rtl="0" algn="l">
              <a:lnSpc>
                <a:spcPct val="120000"/>
              </a:lnSpc>
              <a:spcBef>
                <a:spcPts val="1000"/>
              </a:spcBef>
              <a:spcAft>
                <a:spcPts val="0"/>
              </a:spcAft>
              <a:buSzPts val="1980"/>
              <a:buChar char="▪"/>
            </a:pPr>
            <a:r>
              <a:rPr lang="en-US"/>
              <a:t>“While this damage functionally isn’t a big deal, it really helps build a story.  Think of us like lawyers and this collateral damage is the evidence that builds the case which helps us get the roof approved.”</a:t>
            </a:r>
            <a:endParaRPr/>
          </a:p>
          <a:p>
            <a:pPr indent="-228600" lvl="0" marL="228600" rtl="0" algn="l">
              <a:lnSpc>
                <a:spcPct val="120000"/>
              </a:lnSpc>
              <a:spcBef>
                <a:spcPts val="1000"/>
              </a:spcBef>
              <a:spcAft>
                <a:spcPts val="0"/>
              </a:spcAft>
              <a:buSzPts val="1980"/>
              <a:buChar char="▪"/>
            </a:pPr>
            <a:r>
              <a:rPr lang="en-US">
                <a:solidFill>
                  <a:schemeClr val="accent1"/>
                </a:solidFill>
              </a:rPr>
              <a:t>Continue to slide through collateral damage photos</a:t>
            </a:r>
            <a:endParaRPr/>
          </a:p>
          <a:p>
            <a:pPr indent="0" lvl="0" marL="0" rtl="0" algn="l">
              <a:lnSpc>
                <a:spcPct val="120000"/>
              </a:lnSpc>
              <a:spcBef>
                <a:spcPts val="1000"/>
              </a:spcBef>
              <a:spcAft>
                <a:spcPts val="0"/>
              </a:spcAft>
              <a:buSzPts val="198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1"/>
          <p:cNvSpPr txBox="1"/>
          <p:nvPr>
            <p:ph type="title"/>
          </p:nvPr>
        </p:nvSpPr>
        <p:spPr>
          <a:xfrm>
            <a:off x="888625" y="2349925"/>
            <a:ext cx="3776400" cy="26340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Post-Inspection Pitch</a:t>
            </a:r>
            <a:endParaRPr/>
          </a:p>
        </p:txBody>
      </p:sp>
      <p:sp>
        <p:nvSpPr>
          <p:cNvPr id="666" name="Google Shape;666;p3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120000"/>
              </a:lnSpc>
              <a:spcBef>
                <a:spcPts val="0"/>
              </a:spcBef>
              <a:spcAft>
                <a:spcPts val="0"/>
              </a:spcAft>
              <a:buSzPct val="109999"/>
              <a:buChar char="▪"/>
            </a:pPr>
            <a:r>
              <a:rPr lang="en-US"/>
              <a:t>“Here are the photos of the damage to your shingles. Anything I have circled means its hail damage</a:t>
            </a:r>
            <a:endParaRPr/>
          </a:p>
          <a:p>
            <a:pPr indent="-228600" lvl="0" marL="228600" rtl="0" algn="l">
              <a:lnSpc>
                <a:spcPct val="120000"/>
              </a:lnSpc>
              <a:spcBef>
                <a:spcPts val="1000"/>
              </a:spcBef>
              <a:spcAft>
                <a:spcPts val="0"/>
              </a:spcAft>
              <a:buSzPct val="109999"/>
              <a:buChar char="▪"/>
            </a:pPr>
            <a:r>
              <a:rPr lang="en-US">
                <a:solidFill>
                  <a:schemeClr val="accent1"/>
                </a:solidFill>
              </a:rPr>
              <a:t>Remain on a photo of hail damage as you explain the following</a:t>
            </a:r>
            <a:endParaRPr/>
          </a:p>
          <a:p>
            <a:pPr indent="-228600" lvl="0" marL="228600" rtl="0" algn="l">
              <a:lnSpc>
                <a:spcPct val="120000"/>
              </a:lnSpc>
              <a:spcBef>
                <a:spcPts val="1000"/>
              </a:spcBef>
              <a:spcAft>
                <a:spcPts val="0"/>
              </a:spcAft>
              <a:buSzPct val="109999"/>
              <a:buChar char="▪"/>
            </a:pPr>
            <a:r>
              <a:rPr lang="en-US"/>
              <a:t>“This is exactly what we look for when we're looking for hail damage. If you notice, the divot is circular  in nature.   Even if this  damage doesn’t look like a big deal, what happens over time, these hail divots fill with water, freeze….,  when water freezes it expands and breaks apart the shingle which will eventually lead to leaks.  That is why your insurance company is responsible and your policy covers this type of damage.” </a:t>
            </a:r>
            <a:endParaRPr/>
          </a:p>
          <a:p>
            <a:pPr indent="-228600" lvl="0" marL="228600" rtl="0" algn="l">
              <a:lnSpc>
                <a:spcPct val="120000"/>
              </a:lnSpc>
              <a:spcBef>
                <a:spcPts val="1000"/>
              </a:spcBef>
              <a:spcAft>
                <a:spcPts val="0"/>
              </a:spcAft>
              <a:buSzPct val="109999"/>
              <a:buChar char="▪"/>
            </a:pPr>
            <a:r>
              <a:rPr lang="en-US">
                <a:solidFill>
                  <a:schemeClr val="accent1"/>
                </a:solidFill>
              </a:rPr>
              <a:t>Start slowly swiping through all the pictures of hail. </a:t>
            </a:r>
            <a:endParaRPr/>
          </a:p>
          <a:p>
            <a:pPr indent="-228600" lvl="0" marL="228600" rtl="0" algn="l">
              <a:lnSpc>
                <a:spcPct val="120000"/>
              </a:lnSpc>
              <a:spcBef>
                <a:spcPts val="1000"/>
              </a:spcBef>
              <a:spcAft>
                <a:spcPts val="0"/>
              </a:spcAft>
              <a:buSzPct val="109999"/>
              <a:buChar char="▪"/>
            </a:pPr>
            <a:r>
              <a:rPr lang="en-US"/>
              <a:t>“As you can see there is quite a bit of damage.  </a:t>
            </a:r>
            <a:endParaRPr/>
          </a:p>
          <a:p>
            <a:pPr indent="-228600" lvl="0" marL="228600" rtl="0" algn="l">
              <a:lnSpc>
                <a:spcPct val="120000"/>
              </a:lnSpc>
              <a:spcBef>
                <a:spcPts val="1000"/>
              </a:spcBef>
              <a:spcAft>
                <a:spcPts val="0"/>
              </a:spcAft>
              <a:buSzPct val="109999"/>
              <a:buChar char="▪"/>
            </a:pPr>
            <a:r>
              <a:rPr lang="en-US">
                <a:solidFill>
                  <a:schemeClr val="accent1"/>
                </a:solidFill>
              </a:rPr>
              <a:t>Start slowly swiping through all the pictures of hail.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2"/>
          <p:cNvSpPr txBox="1"/>
          <p:nvPr>
            <p:ph type="title"/>
          </p:nvPr>
        </p:nvSpPr>
        <p:spPr>
          <a:xfrm>
            <a:off x="888625" y="2349925"/>
            <a:ext cx="3766500" cy="26541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Post-Inspection Pitch</a:t>
            </a:r>
            <a:endParaRPr/>
          </a:p>
        </p:txBody>
      </p:sp>
      <p:sp>
        <p:nvSpPr>
          <p:cNvPr id="672" name="Google Shape;672;p3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solidFill>
                  <a:schemeClr val="accent1"/>
                </a:solidFill>
              </a:rPr>
              <a:t>Now show them pictures of the granules in gutters and downspouts</a:t>
            </a:r>
            <a:endParaRPr/>
          </a:p>
          <a:p>
            <a:pPr indent="-228600" lvl="0" marL="228600" rtl="0" algn="l">
              <a:lnSpc>
                <a:spcPct val="120000"/>
              </a:lnSpc>
              <a:spcBef>
                <a:spcPts val="1000"/>
              </a:spcBef>
              <a:spcAft>
                <a:spcPts val="0"/>
              </a:spcAft>
              <a:buSzPts val="1980"/>
              <a:buChar char="▪"/>
            </a:pPr>
            <a:r>
              <a:rPr lang="en-US"/>
              <a:t>“As you can see here, granules have filled up your gutters. These granules are supposed to be what’s protecting your home. When wind and hail hits your roof, it knocks out these granules which reduces the lifespan of your roof.”</a:t>
            </a:r>
            <a:endParaRPr/>
          </a:p>
          <a:p>
            <a:pPr indent="-228600" lvl="0" marL="228600" rtl="0" algn="l">
              <a:lnSpc>
                <a:spcPct val="120000"/>
              </a:lnSpc>
              <a:spcBef>
                <a:spcPts val="1000"/>
              </a:spcBef>
              <a:spcAft>
                <a:spcPts val="0"/>
              </a:spcAft>
              <a:buSzPts val="1980"/>
              <a:buChar char="▪"/>
            </a:pPr>
            <a:r>
              <a:rPr lang="en-US">
                <a:solidFill>
                  <a:schemeClr val="accent1"/>
                </a:solidFill>
              </a:rPr>
              <a:t>Put phone away</a:t>
            </a:r>
            <a:endParaRPr/>
          </a:p>
          <a:p>
            <a:pPr indent="-228600" lvl="0" marL="228600" rtl="0" algn="l">
              <a:lnSpc>
                <a:spcPct val="120000"/>
              </a:lnSpc>
              <a:spcBef>
                <a:spcPts val="1000"/>
              </a:spcBef>
              <a:spcAft>
                <a:spcPts val="0"/>
              </a:spcAft>
              <a:buSzPts val="1980"/>
              <a:buChar char="▪"/>
            </a:pPr>
            <a:r>
              <a:rPr lang="en-US"/>
              <a:t>“This is very similar to damage to ________’s home and/or the rest of the approvals we’ve gotten in the area”.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3"/>
          <p:cNvSpPr txBox="1"/>
          <p:nvPr>
            <p:ph type="title"/>
          </p:nvPr>
        </p:nvSpPr>
        <p:spPr>
          <a:xfrm>
            <a:off x="888625" y="2349925"/>
            <a:ext cx="3776400" cy="26838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Post-Inspection Pitch</a:t>
            </a:r>
            <a:endParaRPr/>
          </a:p>
        </p:txBody>
      </p:sp>
      <p:sp>
        <p:nvSpPr>
          <p:cNvPr id="678" name="Google Shape;678;p3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“With that being said, insurance companies are always looking for ways to mitigate their losses. It’s unfortunate but that’s how they make money. The most important part of this process is that when your insurance company comes out to run their inspection, we are here as storm experts to make sure you as a homeowner get a fair shake. If they are missing anything we make sure they see all the damage that I  just showed you.” </a:t>
            </a:r>
            <a:endParaRPr/>
          </a:p>
          <a:p>
            <a:pPr indent="-228600" lvl="0" marL="228600" rtl="0" algn="l">
              <a:lnSpc>
                <a:spcPct val="120000"/>
              </a:lnSpc>
              <a:spcBef>
                <a:spcPts val="1000"/>
              </a:spcBef>
              <a:spcAft>
                <a:spcPts val="0"/>
              </a:spcAft>
              <a:buSzPts val="1980"/>
              <a:buChar char="▪"/>
            </a:pPr>
            <a:r>
              <a:rPr lang="en-US"/>
              <a:t>“What I’m going to do now is run to my car, grab my iPad and we can get this process started”! </a:t>
            </a:r>
            <a:r>
              <a:rPr lang="en-US">
                <a:solidFill>
                  <a:schemeClr val="accent1"/>
                </a:solidFill>
              </a:rPr>
              <a:t>Go get iPad </a:t>
            </a:r>
            <a:endParaRPr/>
          </a:p>
          <a:p>
            <a:pPr indent="-228600" lvl="0" marL="228600" rtl="0" algn="l">
              <a:lnSpc>
                <a:spcPct val="120000"/>
              </a:lnSpc>
              <a:spcBef>
                <a:spcPts val="1000"/>
              </a:spcBef>
              <a:spcAft>
                <a:spcPts val="0"/>
              </a:spcAft>
              <a:buSzPts val="1980"/>
              <a:buChar char="▪"/>
            </a:pPr>
            <a:r>
              <a:rPr lang="en-US">
                <a:solidFill>
                  <a:schemeClr val="accent1"/>
                </a:solidFill>
              </a:rPr>
              <a:t>As you approach back to the house/homeowner ask </a:t>
            </a:r>
            <a:r>
              <a:rPr lang="en-US"/>
              <a:t>“Is there a place we could sit down for 5-10  Minutes”?</a:t>
            </a:r>
            <a:endParaRPr/>
          </a:p>
          <a:p>
            <a:pPr indent="-228600" lvl="0" marL="228600" rtl="0" algn="l">
              <a:lnSpc>
                <a:spcPct val="120000"/>
              </a:lnSpc>
              <a:spcBef>
                <a:spcPts val="1000"/>
              </a:spcBef>
              <a:spcAft>
                <a:spcPts val="0"/>
              </a:spcAft>
              <a:buSzPts val="1980"/>
              <a:buChar char="▪"/>
            </a:pPr>
            <a:r>
              <a:rPr lang="en-US">
                <a:solidFill>
                  <a:schemeClr val="accent1"/>
                </a:solidFill>
              </a:rPr>
              <a:t>Once you are in the house, spend some time building rapport as you get settled.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4"/>
          <p:cNvSpPr txBox="1"/>
          <p:nvPr>
            <p:ph type="title"/>
          </p:nvPr>
        </p:nvSpPr>
        <p:spPr>
          <a:xfrm>
            <a:off x="888624" y="2349925"/>
            <a:ext cx="3866100" cy="267390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Post-Inspection Pitch</a:t>
            </a:r>
            <a:endParaRPr/>
          </a:p>
        </p:txBody>
      </p:sp>
      <p:sp>
        <p:nvSpPr>
          <p:cNvPr id="684" name="Google Shape;684;p3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77500" lnSpcReduction="20000"/>
          </a:bodyPr>
          <a:lstStyle/>
          <a:p>
            <a:pPr indent="-228600" lvl="0" marL="228600" rtl="0" algn="l">
              <a:lnSpc>
                <a:spcPct val="120000"/>
              </a:lnSpc>
              <a:spcBef>
                <a:spcPts val="0"/>
              </a:spcBef>
              <a:spcAft>
                <a:spcPts val="0"/>
              </a:spcAft>
              <a:buSzPct val="109999"/>
              <a:buChar char="▪"/>
            </a:pPr>
            <a:r>
              <a:rPr lang="en-US"/>
              <a:t>“Okay, so first I am going to grab some of your basic information for our system. Then we can let your insurance company know about the damage”. </a:t>
            </a:r>
            <a:endParaRPr/>
          </a:p>
          <a:p>
            <a:pPr indent="-228600" lvl="0" marL="228600" rtl="0" algn="l">
              <a:lnSpc>
                <a:spcPct val="120000"/>
              </a:lnSpc>
              <a:spcBef>
                <a:spcPts val="1000"/>
              </a:spcBef>
              <a:spcAft>
                <a:spcPts val="0"/>
              </a:spcAft>
              <a:buSzPct val="109999"/>
              <a:buChar char="▪"/>
            </a:pPr>
            <a:r>
              <a:rPr lang="en-US">
                <a:solidFill>
                  <a:schemeClr val="accent1"/>
                </a:solidFill>
              </a:rPr>
              <a:t>Gather information from the homeowner:</a:t>
            </a:r>
            <a:endParaRPr/>
          </a:p>
          <a:p>
            <a:pPr indent="-228600" lvl="1" marL="685800" rtl="0" algn="l">
              <a:lnSpc>
                <a:spcPct val="120000"/>
              </a:lnSpc>
              <a:spcBef>
                <a:spcPts val="500"/>
              </a:spcBef>
              <a:spcAft>
                <a:spcPts val="0"/>
              </a:spcAft>
              <a:buSzPct val="110000"/>
              <a:buChar char="▪"/>
            </a:pPr>
            <a:r>
              <a:rPr lang="en-US">
                <a:solidFill>
                  <a:schemeClr val="accent1"/>
                </a:solidFill>
              </a:rPr>
              <a:t>Full name</a:t>
            </a:r>
            <a:endParaRPr/>
          </a:p>
          <a:p>
            <a:pPr indent="-228600" lvl="1" marL="685800" rtl="0" algn="l">
              <a:lnSpc>
                <a:spcPct val="120000"/>
              </a:lnSpc>
              <a:spcBef>
                <a:spcPts val="500"/>
              </a:spcBef>
              <a:spcAft>
                <a:spcPts val="0"/>
              </a:spcAft>
              <a:buSzPct val="110000"/>
              <a:buChar char="▪"/>
            </a:pPr>
            <a:r>
              <a:rPr lang="en-US">
                <a:solidFill>
                  <a:schemeClr val="accent1"/>
                </a:solidFill>
              </a:rPr>
              <a:t>Address</a:t>
            </a:r>
            <a:endParaRPr/>
          </a:p>
          <a:p>
            <a:pPr indent="-228600" lvl="1" marL="685800" rtl="0" algn="l">
              <a:lnSpc>
                <a:spcPct val="120000"/>
              </a:lnSpc>
              <a:spcBef>
                <a:spcPts val="500"/>
              </a:spcBef>
              <a:spcAft>
                <a:spcPts val="0"/>
              </a:spcAft>
              <a:buSzPct val="110000"/>
              <a:buChar char="▪"/>
            </a:pPr>
            <a:r>
              <a:rPr lang="en-US">
                <a:solidFill>
                  <a:schemeClr val="accent1"/>
                </a:solidFill>
              </a:rPr>
              <a:t>Phone Number  </a:t>
            </a:r>
            <a:endParaRPr/>
          </a:p>
          <a:p>
            <a:pPr indent="-228600" lvl="1" marL="685800" rtl="0" algn="l">
              <a:lnSpc>
                <a:spcPct val="120000"/>
              </a:lnSpc>
              <a:spcBef>
                <a:spcPts val="500"/>
              </a:spcBef>
              <a:spcAft>
                <a:spcPts val="0"/>
              </a:spcAft>
              <a:buSzPct val="110000"/>
              <a:buChar char="▪"/>
            </a:pPr>
            <a:r>
              <a:rPr lang="en-US">
                <a:solidFill>
                  <a:schemeClr val="accent1"/>
                </a:solidFill>
              </a:rPr>
              <a:t>E-mail</a:t>
            </a:r>
            <a:endParaRPr/>
          </a:p>
          <a:p>
            <a:pPr indent="-228600" lvl="1" marL="685800" rtl="0" algn="l">
              <a:lnSpc>
                <a:spcPct val="120000"/>
              </a:lnSpc>
              <a:spcBef>
                <a:spcPts val="500"/>
              </a:spcBef>
              <a:spcAft>
                <a:spcPts val="0"/>
              </a:spcAft>
              <a:buSzPct val="110000"/>
              <a:buChar char="▪"/>
            </a:pPr>
            <a:r>
              <a:rPr lang="en-US">
                <a:solidFill>
                  <a:schemeClr val="accent1"/>
                </a:solidFill>
              </a:rPr>
              <a:t>Insurance Company</a:t>
            </a:r>
            <a:endParaRPr/>
          </a:p>
          <a:p>
            <a:pPr indent="-228600" lvl="0" marL="228600" rtl="0" algn="l">
              <a:lnSpc>
                <a:spcPct val="120000"/>
              </a:lnSpc>
              <a:spcBef>
                <a:spcPts val="1000"/>
              </a:spcBef>
              <a:spcAft>
                <a:spcPts val="0"/>
              </a:spcAft>
              <a:buSzPct val="109999"/>
              <a:buChar char="▪"/>
            </a:pPr>
            <a:r>
              <a:rPr lang="en-US"/>
              <a:t>“Do you happen to know your deductible? If not, no big deal at all”! </a:t>
            </a:r>
            <a:endParaRPr/>
          </a:p>
          <a:p>
            <a:pPr indent="-228600" lvl="0" marL="228600" rtl="0" algn="l">
              <a:lnSpc>
                <a:spcPct val="120000"/>
              </a:lnSpc>
              <a:spcBef>
                <a:spcPts val="1000"/>
              </a:spcBef>
              <a:spcAft>
                <a:spcPts val="0"/>
              </a:spcAft>
              <a:buSzPct val="109999"/>
              <a:buChar char="▪"/>
            </a:pPr>
            <a:r>
              <a:rPr lang="en-US">
                <a:solidFill>
                  <a:schemeClr val="accent1"/>
                </a:solidFill>
              </a:rPr>
              <a:t>After you have collected all the information:</a:t>
            </a:r>
            <a:endParaRPr/>
          </a:p>
          <a:p>
            <a:pPr indent="-228600" lvl="0" marL="228600" rtl="0" algn="l">
              <a:lnSpc>
                <a:spcPct val="120000"/>
              </a:lnSpc>
              <a:spcBef>
                <a:spcPts val="1000"/>
              </a:spcBef>
              <a:spcAft>
                <a:spcPts val="0"/>
              </a:spcAft>
              <a:buSzPct val="109999"/>
              <a:buChar char="▪"/>
            </a:pPr>
            <a:r>
              <a:rPr lang="en-US">
                <a:solidFill>
                  <a:schemeClr val="accent1"/>
                </a:solidFill>
              </a:rPr>
              <a:t>Ask if they have the app or if they have the login to the website. </a:t>
            </a:r>
            <a:endParaRPr/>
          </a:p>
          <a:p>
            <a:pPr indent="-228600" lvl="0" marL="228600" rtl="0" algn="l">
              <a:lnSpc>
                <a:spcPct val="120000"/>
              </a:lnSpc>
              <a:spcBef>
                <a:spcPts val="1000"/>
              </a:spcBef>
              <a:spcAft>
                <a:spcPts val="0"/>
              </a:spcAft>
              <a:buSzPct val="109999"/>
              <a:buChar char="▪"/>
            </a:pPr>
            <a:r>
              <a:rPr lang="en-US">
                <a:solidFill>
                  <a:schemeClr val="accent1"/>
                </a:solidFill>
              </a:rPr>
              <a:t>If not, use the Homeowner Information Sheet to prep the HO.  As you are writing or typing the information for the HO to use on the call, explain each part to them.</a:t>
            </a:r>
            <a:endParaRPr/>
          </a:p>
          <a:p>
            <a:pPr indent="-228600" lvl="0" marL="228600" rtl="0" algn="l">
              <a:lnSpc>
                <a:spcPct val="120000"/>
              </a:lnSpc>
              <a:spcBef>
                <a:spcPts val="1000"/>
              </a:spcBef>
              <a:spcAft>
                <a:spcPts val="0"/>
              </a:spcAft>
              <a:buSzPct val="109999"/>
              <a:buChar char="▪"/>
            </a:pPr>
            <a:r>
              <a:rPr lang="en-US">
                <a:solidFill>
                  <a:schemeClr val="accent1"/>
                </a:solidFill>
              </a:rPr>
              <a:t>As much as possible, use HO’s phone to make the call </a:t>
            </a:r>
            <a:endParaRPr/>
          </a:p>
          <a:p>
            <a:pPr indent="-228600" lvl="0" marL="228600" rtl="0" algn="l">
              <a:lnSpc>
                <a:spcPct val="120000"/>
              </a:lnSpc>
              <a:spcBef>
                <a:spcPts val="1000"/>
              </a:spcBef>
              <a:spcAft>
                <a:spcPts val="0"/>
              </a:spcAft>
              <a:buSzPct val="109999"/>
              <a:buChar char="▪"/>
            </a:pPr>
            <a:r>
              <a:rPr lang="en-US">
                <a:solidFill>
                  <a:schemeClr val="accent1"/>
                </a:solidFill>
              </a:rPr>
              <a:t>Reference Claim Filing Information Sheet</a:t>
            </a:r>
            <a:endParaRPr/>
          </a:p>
          <a:p>
            <a:pPr indent="-228600" lvl="0" marL="228600" rtl="0" algn="l">
              <a:lnSpc>
                <a:spcPct val="120000"/>
              </a:lnSpc>
              <a:spcBef>
                <a:spcPts val="1000"/>
              </a:spcBef>
              <a:spcAft>
                <a:spcPts val="0"/>
              </a:spcAft>
              <a:buSzPct val="109999"/>
              <a:buChar char="▪"/>
            </a:pPr>
            <a:r>
              <a:rPr lang="en-US">
                <a:solidFill>
                  <a:schemeClr val="accent1"/>
                </a:solidFill>
              </a:rPr>
              <a:t>Move on to Contingency &amp; Claim Authorization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Post-Inspection Pitch:</a:t>
            </a:r>
            <a:br>
              <a:rPr lang="en-US"/>
            </a:br>
            <a:r>
              <a:rPr lang="en-US"/>
              <a:t>Additional lines if wind damage is present</a:t>
            </a:r>
            <a:endParaRPr/>
          </a:p>
        </p:txBody>
      </p:sp>
      <p:sp>
        <p:nvSpPr>
          <p:cNvPr id="690" name="Google Shape;690;p3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“Here are the photos of the damage to your shingles. Anything I have circled means its hail damage and  anything I have slashed means its wind damage.”</a:t>
            </a:r>
            <a:endParaRPr/>
          </a:p>
          <a:p>
            <a:pPr indent="-228600" lvl="0" marL="228600" rtl="0" algn="l">
              <a:lnSpc>
                <a:spcPct val="120000"/>
              </a:lnSpc>
              <a:spcBef>
                <a:spcPts val="1000"/>
              </a:spcBef>
              <a:spcAft>
                <a:spcPts val="0"/>
              </a:spcAft>
              <a:buSzPts val="1980"/>
              <a:buChar char="▪"/>
            </a:pPr>
            <a:r>
              <a:rPr lang="en-US">
                <a:solidFill>
                  <a:schemeClr val="accent1"/>
                </a:solidFill>
              </a:rPr>
              <a:t>After you go through the lines explaining the hail damage, say:</a:t>
            </a:r>
            <a:endParaRPr/>
          </a:p>
          <a:p>
            <a:pPr indent="-228600" lvl="0" marL="228600" rtl="0" algn="l">
              <a:lnSpc>
                <a:spcPct val="120000"/>
              </a:lnSpc>
              <a:spcBef>
                <a:spcPts val="1000"/>
              </a:spcBef>
              <a:spcAft>
                <a:spcPts val="0"/>
              </a:spcAft>
              <a:buSzPts val="1980"/>
              <a:buChar char="▪"/>
            </a:pPr>
            <a:r>
              <a:rPr lang="en-US"/>
              <a:t>“Now here are the wind damaged shingles. You have (both,) shingles that are creased from the wind lifting them up (and shingles that have completely been blown off.”)</a:t>
            </a:r>
            <a:endParaRPr/>
          </a:p>
          <a:p>
            <a:pPr indent="-228600" lvl="0" marL="228600" rtl="0" algn="l">
              <a:lnSpc>
                <a:spcPct val="120000"/>
              </a:lnSpc>
              <a:spcBef>
                <a:spcPts val="1000"/>
              </a:spcBef>
              <a:spcAft>
                <a:spcPts val="0"/>
              </a:spcAft>
              <a:buSzPts val="1980"/>
              <a:buChar char="▪"/>
            </a:pPr>
            <a:r>
              <a:rPr lang="en-US">
                <a:solidFill>
                  <a:schemeClr val="accent1"/>
                </a:solidFill>
              </a:rPr>
              <a:t>Show the pictures of wind damaged and/or missing shingles</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Post Inspection Pitch</a:t>
            </a:r>
            <a:endParaRPr/>
          </a:p>
        </p:txBody>
      </p:sp>
      <p:sp>
        <p:nvSpPr>
          <p:cNvPr id="696" name="Google Shape;696;p3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Break into groups</a:t>
            </a:r>
            <a:endParaRPr/>
          </a:p>
          <a:p>
            <a:pPr indent="-228600" lvl="0" marL="228600" rtl="0" algn="l">
              <a:lnSpc>
                <a:spcPct val="120000"/>
              </a:lnSpc>
              <a:spcBef>
                <a:spcPts val="1000"/>
              </a:spcBef>
              <a:spcAft>
                <a:spcPts val="0"/>
              </a:spcAft>
              <a:buSzPts val="1980"/>
              <a:buChar char="▪"/>
            </a:pPr>
            <a:r>
              <a:rPr lang="en-US"/>
              <a:t>Read through Post Inspection Pitch with Hail Damage a few times</a:t>
            </a:r>
            <a:endParaRPr/>
          </a:p>
          <a:p>
            <a:pPr indent="-228600" lvl="0" marL="228600" rtl="0" algn="l">
              <a:lnSpc>
                <a:spcPct val="120000"/>
              </a:lnSpc>
              <a:spcBef>
                <a:spcPts val="1000"/>
              </a:spcBef>
              <a:spcAft>
                <a:spcPts val="0"/>
              </a:spcAft>
              <a:buSzPts val="1980"/>
              <a:buChar char="▪"/>
            </a:pPr>
            <a:r>
              <a:rPr lang="en-US"/>
              <a:t>WHEN IN DOUBT, SIGN IT UP. Not every roof is going to look like it was destroyed by 4 inch hail.  But, we still find a lot of success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81cec07e2f_0_0"/>
          <p:cNvSpPr txBox="1"/>
          <p:nvPr>
            <p:ph type="title"/>
          </p:nvPr>
        </p:nvSpPr>
        <p:spPr>
          <a:xfrm>
            <a:off x="888631" y="2349925"/>
            <a:ext cx="3498900" cy="2456400"/>
          </a:xfrm>
          <a:prstGeom prst="rect">
            <a:avLst/>
          </a:prstGeom>
        </p:spPr>
        <p:txBody>
          <a:bodyPr anchorCtr="0" anchor="ctr" bIns="228600" lIns="228600" spcFirstLastPara="1" rIns="228600" wrap="square" tIns="228600">
            <a:normAutofit/>
          </a:bodyPr>
          <a:lstStyle/>
          <a:p>
            <a:pPr indent="0" lvl="0" marL="0" rtl="0" algn="ctr">
              <a:spcBef>
                <a:spcPts val="0"/>
              </a:spcBef>
              <a:spcAft>
                <a:spcPts val="0"/>
              </a:spcAft>
              <a:buNone/>
            </a:pPr>
            <a:r>
              <a:rPr lang="en-US"/>
              <a:t>Initial Pitch</a:t>
            </a:r>
            <a:endParaRPr/>
          </a:p>
        </p:txBody>
      </p:sp>
      <p:sp>
        <p:nvSpPr>
          <p:cNvPr id="428" name="Google Shape;428;g381cec07e2f_0_0"/>
          <p:cNvSpPr txBox="1"/>
          <p:nvPr>
            <p:ph idx="1" type="body"/>
          </p:nvPr>
        </p:nvSpPr>
        <p:spPr>
          <a:xfrm>
            <a:off x="5118447" y="803186"/>
            <a:ext cx="6282000" cy="52485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en-US"/>
              <a:t>Knocking Etiquette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Inspection and Post-Inspection Quiz</a:t>
            </a:r>
            <a:endParaRPr/>
          </a:p>
        </p:txBody>
      </p:sp>
      <p:sp>
        <p:nvSpPr>
          <p:cNvPr id="702" name="Google Shape;702;p3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What are the first pictures you take when you are on the roof?</a:t>
            </a:r>
            <a:endParaRPr/>
          </a:p>
          <a:p>
            <a:pPr indent="-228600" lvl="0" marL="228600" rtl="0" algn="l">
              <a:lnSpc>
                <a:spcPct val="120000"/>
              </a:lnSpc>
              <a:spcBef>
                <a:spcPts val="1000"/>
              </a:spcBef>
              <a:spcAft>
                <a:spcPts val="0"/>
              </a:spcAft>
              <a:buSzPts val="1980"/>
              <a:buChar char="▪"/>
            </a:pPr>
            <a:r>
              <a:rPr lang="en-US"/>
              <a:t>You should ask if they have the insurance company’s app or website login first – True or False?</a:t>
            </a:r>
            <a:endParaRPr/>
          </a:p>
          <a:p>
            <a:pPr indent="-228600" lvl="0" marL="228600" rtl="0" algn="l">
              <a:lnSpc>
                <a:spcPct val="120000"/>
              </a:lnSpc>
              <a:spcBef>
                <a:spcPts val="1000"/>
              </a:spcBef>
              <a:spcAft>
                <a:spcPts val="0"/>
              </a:spcAft>
              <a:buSzPts val="1980"/>
              <a:buChar char="▪"/>
            </a:pPr>
            <a:r>
              <a:rPr lang="en-US"/>
              <a:t>We should be mainly focusing on Wind Only claims – Ture or False?</a:t>
            </a:r>
            <a:endParaRPr/>
          </a:p>
          <a:p>
            <a:pPr indent="-228600" lvl="0" marL="228600" rtl="0" algn="l">
              <a:lnSpc>
                <a:spcPct val="120000"/>
              </a:lnSpc>
              <a:spcBef>
                <a:spcPts val="1000"/>
              </a:spcBef>
              <a:spcAft>
                <a:spcPts val="0"/>
              </a:spcAft>
              <a:buSzPts val="1980"/>
              <a:buChar char="▪"/>
            </a:pPr>
            <a:r>
              <a:rPr lang="en-US"/>
              <a:t>What symbol do we use to mark hail damage?</a:t>
            </a:r>
            <a:endParaRPr/>
          </a:p>
          <a:p>
            <a:pPr indent="-228600" lvl="0" marL="228600" rtl="0" algn="l">
              <a:lnSpc>
                <a:spcPct val="120000"/>
              </a:lnSpc>
              <a:spcBef>
                <a:spcPts val="1000"/>
              </a:spcBef>
              <a:spcAft>
                <a:spcPts val="0"/>
              </a:spcAft>
              <a:buSzPts val="1980"/>
              <a:buChar char="▪"/>
            </a:pPr>
            <a:r>
              <a:rPr lang="en-US"/>
              <a:t>What symbol is used to mark wind damage?</a:t>
            </a:r>
            <a:endParaRPr/>
          </a:p>
          <a:p>
            <a:pPr indent="-228600" lvl="0" marL="228600" rtl="0" algn="l">
              <a:lnSpc>
                <a:spcPct val="120000"/>
              </a:lnSpc>
              <a:spcBef>
                <a:spcPts val="1000"/>
              </a:spcBef>
              <a:spcAft>
                <a:spcPts val="0"/>
              </a:spcAft>
              <a:buSzPts val="1980"/>
              <a:buChar char="▪"/>
            </a:pPr>
            <a:r>
              <a:rPr lang="en-US"/>
              <a:t>What are 2 methods you can use to see hail damage to metals better?</a:t>
            </a:r>
            <a:endParaRPr/>
          </a:p>
          <a:p>
            <a:pPr indent="-228600" lvl="0" marL="228600" rtl="0" algn="l">
              <a:lnSpc>
                <a:spcPct val="120000"/>
              </a:lnSpc>
              <a:spcBef>
                <a:spcPts val="1000"/>
              </a:spcBef>
              <a:spcAft>
                <a:spcPts val="0"/>
              </a:spcAft>
              <a:buSzPts val="1980"/>
              <a:buChar char="▪"/>
            </a:pPr>
            <a:r>
              <a:rPr lang="en-US"/>
              <a:t>You should take all photos of hail damage first (so that they are grouped,) and then all photos of wind damage after – True or False?</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Claim Filing Information Sheet</a:t>
            </a:r>
            <a:endParaRPr/>
          </a:p>
        </p:txBody>
      </p:sp>
      <p:pic>
        <p:nvPicPr>
          <p:cNvPr id="708" name="Google Shape;708;p38"/>
          <p:cNvPicPr preferRelativeResize="0"/>
          <p:nvPr>
            <p:ph idx="1" type="body"/>
          </p:nvPr>
        </p:nvPicPr>
        <p:blipFill rotWithShape="1">
          <a:blip r:embed="rId3">
            <a:alphaModFix/>
          </a:blip>
          <a:srcRect b="0" l="0" r="0" t="0"/>
          <a:stretch/>
        </p:blipFill>
        <p:spPr>
          <a:xfrm>
            <a:off x="5954291" y="803275"/>
            <a:ext cx="4609355" cy="5248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Claim Filing Information Sheet</a:t>
            </a:r>
            <a:endParaRPr/>
          </a:p>
        </p:txBody>
      </p:sp>
      <p:sp>
        <p:nvSpPr>
          <p:cNvPr id="714" name="Google Shape;714;p3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102870" lvl="0" marL="228600" rtl="0" algn="l">
              <a:lnSpc>
                <a:spcPct val="120000"/>
              </a:lnSpc>
              <a:spcBef>
                <a:spcPts val="0"/>
              </a:spcBef>
              <a:spcAft>
                <a:spcPts val="0"/>
              </a:spcAft>
              <a:buSzPts val="1980"/>
              <a:buNone/>
            </a:pPr>
            <a:r>
              <a:t/>
            </a:r>
            <a:endParaRPr/>
          </a:p>
        </p:txBody>
      </p:sp>
      <p:pic>
        <p:nvPicPr>
          <p:cNvPr id="715" name="Google Shape;715;p39"/>
          <p:cNvPicPr preferRelativeResize="0"/>
          <p:nvPr/>
        </p:nvPicPr>
        <p:blipFill rotWithShape="1">
          <a:blip r:embed="rId3">
            <a:alphaModFix/>
          </a:blip>
          <a:srcRect b="0" l="0" r="0" t="0"/>
          <a:stretch/>
        </p:blipFill>
        <p:spPr>
          <a:xfrm>
            <a:off x="5208445" y="669624"/>
            <a:ext cx="5382376" cy="551574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Calling the Insurance Company</a:t>
            </a:r>
            <a:endParaRPr/>
          </a:p>
        </p:txBody>
      </p:sp>
      <p:sp>
        <p:nvSpPr>
          <p:cNvPr id="721" name="Google Shape;721;p4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Examples</a:t>
            </a:r>
            <a:endParaRPr/>
          </a:p>
          <a:p>
            <a:pPr indent="-228600" lvl="0" marL="228600" rtl="0" algn="l">
              <a:lnSpc>
                <a:spcPct val="120000"/>
              </a:lnSpc>
              <a:spcBef>
                <a:spcPts val="1000"/>
              </a:spcBef>
              <a:spcAft>
                <a:spcPts val="0"/>
              </a:spcAft>
              <a:buSzPts val="1980"/>
              <a:buChar char="▪"/>
            </a:pPr>
            <a:r>
              <a:rPr lang="en-US"/>
              <a:t>I will demonstrate a few examples</a:t>
            </a:r>
            <a:endParaRPr/>
          </a:p>
          <a:p>
            <a:pPr indent="-228600" lvl="0" marL="228600" rtl="0" algn="l">
              <a:lnSpc>
                <a:spcPct val="120000"/>
              </a:lnSpc>
              <a:spcBef>
                <a:spcPts val="1000"/>
              </a:spcBef>
              <a:spcAft>
                <a:spcPts val="0"/>
              </a:spcAft>
              <a:buSzPts val="1980"/>
              <a:buChar char="▪"/>
            </a:pPr>
            <a:r>
              <a:rPr lang="en-US"/>
              <a:t>Connect with your trainers on how to assist your clients with filing this claim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Putting the script together</a:t>
            </a:r>
            <a:endParaRPr/>
          </a:p>
        </p:txBody>
      </p:sp>
      <p:sp>
        <p:nvSpPr>
          <p:cNvPr id="727" name="Google Shape;727;p4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Go through Initial Pitch without script</a:t>
            </a:r>
            <a:endParaRPr/>
          </a:p>
          <a:p>
            <a:pPr indent="-228600" lvl="0" marL="228600" rtl="0" algn="l">
              <a:lnSpc>
                <a:spcPct val="120000"/>
              </a:lnSpc>
              <a:spcBef>
                <a:spcPts val="1000"/>
              </a:spcBef>
              <a:spcAft>
                <a:spcPts val="0"/>
              </a:spcAft>
              <a:buSzPts val="1980"/>
              <a:buChar char="▪"/>
            </a:pPr>
            <a:r>
              <a:rPr lang="en-US"/>
              <a:t>Go straight to Inspection and Post-Inspection pitch while reading script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Recap</a:t>
            </a:r>
            <a:endParaRPr/>
          </a:p>
        </p:txBody>
      </p:sp>
      <p:sp>
        <p:nvSpPr>
          <p:cNvPr id="733" name="Google Shape;733;p4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Familiarize yourself with Storm Damage</a:t>
            </a:r>
            <a:endParaRPr/>
          </a:p>
          <a:p>
            <a:pPr indent="-228600" lvl="0" marL="228600" rtl="0" algn="l">
              <a:lnSpc>
                <a:spcPct val="120000"/>
              </a:lnSpc>
              <a:spcBef>
                <a:spcPts val="1000"/>
              </a:spcBef>
              <a:spcAft>
                <a:spcPts val="0"/>
              </a:spcAft>
              <a:buSzPts val="1980"/>
              <a:buChar char="▪"/>
            </a:pPr>
            <a:r>
              <a:rPr lang="en-US"/>
              <a:t>Memorize the order of the Inspection</a:t>
            </a:r>
            <a:endParaRPr/>
          </a:p>
          <a:p>
            <a:pPr indent="-228600" lvl="0" marL="228600" rtl="0" algn="l">
              <a:lnSpc>
                <a:spcPct val="120000"/>
              </a:lnSpc>
              <a:spcBef>
                <a:spcPts val="1000"/>
              </a:spcBef>
              <a:spcAft>
                <a:spcPts val="0"/>
              </a:spcAft>
              <a:buSzPts val="1980"/>
              <a:buChar char="▪"/>
            </a:pPr>
            <a:r>
              <a:rPr lang="en-US"/>
              <a:t>Have Initial Pitch (non-storm environment) and (Hail Only) Post-Inspection Pitch memorized</a:t>
            </a:r>
            <a:endParaRPr/>
          </a:p>
          <a:p>
            <a:pPr indent="-228600" lvl="0" marL="228600" rtl="0" algn="l">
              <a:lnSpc>
                <a:spcPct val="120000"/>
              </a:lnSpc>
              <a:spcBef>
                <a:spcPts val="1000"/>
              </a:spcBef>
              <a:spcAft>
                <a:spcPts val="0"/>
              </a:spcAft>
              <a:buSzPts val="1980"/>
              <a:buChar char="▪"/>
            </a:pPr>
            <a:r>
              <a:rPr lang="en-US"/>
              <a:t>Familiarize yourself with Claim Filing Information Sheet</a:t>
            </a:r>
            <a:endParaRPr/>
          </a:p>
          <a:p>
            <a:pPr indent="-228600" lvl="0" marL="228600" rtl="0" algn="l">
              <a:lnSpc>
                <a:spcPct val="120000"/>
              </a:lnSpc>
              <a:spcBef>
                <a:spcPts val="1000"/>
              </a:spcBef>
              <a:spcAft>
                <a:spcPts val="0"/>
              </a:spcAft>
              <a:buSzPts val="1980"/>
              <a:buChar char="▪"/>
            </a:pPr>
            <a:r>
              <a:rPr lang="en-US"/>
              <a:t>Always ask Homeowner if they have the website login or app to file the claim first</a:t>
            </a:r>
            <a:endParaRPr/>
          </a:p>
          <a:p>
            <a:pPr indent="-228600" lvl="0" marL="228600" rtl="0" algn="l">
              <a:lnSpc>
                <a:spcPct val="120000"/>
              </a:lnSpc>
              <a:spcBef>
                <a:spcPts val="1000"/>
              </a:spcBef>
              <a:spcAft>
                <a:spcPts val="0"/>
              </a:spcAft>
              <a:buSzPts val="1980"/>
              <a:buChar char="▪"/>
            </a:pPr>
            <a:r>
              <a:rPr lang="en-US"/>
              <a:t>Please be in and ready to start tomorrow morning at 1000am</a:t>
            </a:r>
            <a:endParaRPr b="1" i="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nvGrpSpPr>
          <p:cNvPr id="739" name="Google Shape;739;p43"/>
          <p:cNvGrpSpPr/>
          <p:nvPr/>
        </p:nvGrpSpPr>
        <p:grpSpPr>
          <a:xfrm>
            <a:off x="-329674" y="-59376"/>
            <a:ext cx="12515851" cy="6923798"/>
            <a:chOff x="-329674" y="-51881"/>
            <a:chExt cx="12515851" cy="6923798"/>
          </a:xfrm>
        </p:grpSpPr>
        <p:sp>
          <p:nvSpPr>
            <p:cNvPr id="740" name="Google Shape;740;p43"/>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43"/>
          <p:cNvSpPr/>
          <p:nvPr/>
        </p:nvSpPr>
        <p:spPr>
          <a:xfrm rot="-668471">
            <a:off x="2173916" y="2448612"/>
            <a:ext cx="4418757" cy="4259609"/>
          </a:xfrm>
          <a:custGeom>
            <a:rect b="b" l="l" r="r" t="t"/>
            <a:pathLst>
              <a:path extrusionOk="0" h="4344781" w="450711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60" name="Google Shape;760;p43"/>
          <p:cNvSpPr/>
          <p:nvPr/>
        </p:nvSpPr>
        <p:spPr>
          <a:xfrm>
            <a:off x="2354579" y="691977"/>
            <a:ext cx="7761923" cy="5343064"/>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61" name="Google Shape;761;p43"/>
          <p:cNvSpPr txBox="1"/>
          <p:nvPr>
            <p:ph type="ctrTitle"/>
          </p:nvPr>
        </p:nvSpPr>
        <p:spPr>
          <a:xfrm>
            <a:off x="2571865" y="476750"/>
            <a:ext cx="6959446" cy="1662475"/>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4800"/>
              <a:buFont typeface="Calibri"/>
              <a:buNone/>
            </a:pPr>
            <a:r>
              <a:rPr lang="en-US" sz="4800"/>
              <a:t>Roof-ER Sales Training</a:t>
            </a:r>
            <a:endParaRPr/>
          </a:p>
        </p:txBody>
      </p:sp>
      <p:sp>
        <p:nvSpPr>
          <p:cNvPr id="762" name="Google Shape;762;p43"/>
          <p:cNvSpPr txBox="1"/>
          <p:nvPr>
            <p:ph idx="1" type="subTitle"/>
          </p:nvPr>
        </p:nvSpPr>
        <p:spPr>
          <a:xfrm>
            <a:off x="3305326" y="2139225"/>
            <a:ext cx="5414125" cy="3235032"/>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0"/>
              </a:spcBef>
              <a:spcAft>
                <a:spcPts val="0"/>
              </a:spcAft>
              <a:buSzPts val="2200"/>
              <a:buNone/>
            </a:pPr>
            <a:r>
              <a:rPr lang="en-US" sz="2000"/>
              <a:t>Welcome:</a:t>
            </a:r>
            <a:endParaRPr sz="2000"/>
          </a:p>
          <a:p>
            <a:pPr indent="0" lvl="0" marL="0" rtl="0" algn="ctr">
              <a:spcBef>
                <a:spcPts val="1000"/>
              </a:spcBef>
              <a:spcAft>
                <a:spcPts val="0"/>
              </a:spcAft>
              <a:buClr>
                <a:schemeClr val="dk1"/>
              </a:buClr>
              <a:buSzPts val="1100"/>
              <a:buFont typeface="Arial"/>
              <a:buNone/>
            </a:pPr>
            <a:r>
              <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rgbClr val="FFFEFF"/>
              </a:buClr>
              <a:buSzPts val="4000"/>
              <a:buFont typeface="Calibri"/>
              <a:buNone/>
            </a:pPr>
            <a:r>
              <a:rPr lang="en-US" sz="3800"/>
              <a:t>Initial Pitch and Post-Inspection Pitch</a:t>
            </a:r>
            <a:endParaRPr sz="3800"/>
          </a:p>
        </p:txBody>
      </p:sp>
      <p:sp>
        <p:nvSpPr>
          <p:cNvPr id="768" name="Google Shape;768;p4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0" lvl="0" marL="228600" rtl="0" algn="l">
              <a:lnSpc>
                <a:spcPct val="120000"/>
              </a:lnSpc>
              <a:spcBef>
                <a:spcPts val="1000"/>
              </a:spcBef>
              <a:spcAft>
                <a:spcPts val="0"/>
              </a:spcAft>
              <a:buNone/>
            </a:pPr>
            <a:r>
              <a:rPr lang="en-US"/>
              <a:t>Review together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Sales App (Only on your iPad)</a:t>
            </a:r>
            <a:endParaRPr/>
          </a:p>
        </p:txBody>
      </p:sp>
      <p:pic>
        <p:nvPicPr>
          <p:cNvPr id="774" name="Google Shape;774;p45"/>
          <p:cNvPicPr preferRelativeResize="0"/>
          <p:nvPr>
            <p:ph idx="1" type="body"/>
          </p:nvPr>
        </p:nvPicPr>
        <p:blipFill rotWithShape="1">
          <a:blip r:embed="rId3">
            <a:alphaModFix/>
          </a:blip>
          <a:srcRect b="0" l="0" r="0" t="0"/>
          <a:stretch/>
        </p:blipFill>
        <p:spPr>
          <a:xfrm>
            <a:off x="4606692" y="2239006"/>
            <a:ext cx="5854380" cy="4390785"/>
          </a:xfrm>
          <a:prstGeom prst="rect">
            <a:avLst/>
          </a:prstGeom>
          <a:noFill/>
          <a:ln>
            <a:noFill/>
          </a:ln>
        </p:spPr>
      </p:pic>
      <p:pic>
        <p:nvPicPr>
          <p:cNvPr id="775" name="Google Shape;775;p45"/>
          <p:cNvPicPr preferRelativeResize="0"/>
          <p:nvPr/>
        </p:nvPicPr>
        <p:blipFill rotWithShape="1">
          <a:blip r:embed="rId4">
            <a:alphaModFix/>
          </a:blip>
          <a:srcRect b="0" l="0" r="0" t="51287"/>
          <a:stretch/>
        </p:blipFill>
        <p:spPr>
          <a:xfrm>
            <a:off x="4606692" y="161487"/>
            <a:ext cx="3112840" cy="20217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Contingency and Claim Authorization</a:t>
            </a:r>
            <a:endParaRPr/>
          </a:p>
        </p:txBody>
      </p:sp>
      <p:pic>
        <p:nvPicPr>
          <p:cNvPr id="781" name="Google Shape;781;p46"/>
          <p:cNvPicPr preferRelativeResize="0"/>
          <p:nvPr>
            <p:ph idx="1" type="body"/>
          </p:nvPr>
        </p:nvPicPr>
        <p:blipFill rotWithShape="1">
          <a:blip r:embed="rId3">
            <a:alphaModFix/>
          </a:blip>
          <a:srcRect b="0" l="3667" r="1564" t="10041"/>
          <a:stretch/>
        </p:blipFill>
        <p:spPr>
          <a:xfrm>
            <a:off x="4511613" y="94889"/>
            <a:ext cx="4433979" cy="3362226"/>
          </a:xfrm>
          <a:prstGeom prst="rect">
            <a:avLst/>
          </a:prstGeom>
          <a:noFill/>
          <a:ln>
            <a:noFill/>
          </a:ln>
        </p:spPr>
      </p:pic>
      <p:pic>
        <p:nvPicPr>
          <p:cNvPr id="782" name="Google Shape;782;p46"/>
          <p:cNvPicPr preferRelativeResize="0"/>
          <p:nvPr/>
        </p:nvPicPr>
        <p:blipFill rotWithShape="1">
          <a:blip r:embed="rId4">
            <a:alphaModFix/>
          </a:blip>
          <a:srcRect b="-880" l="1918" r="1665" t="8931"/>
          <a:stretch/>
        </p:blipFill>
        <p:spPr>
          <a:xfrm>
            <a:off x="7668883" y="3457115"/>
            <a:ext cx="4438248" cy="31745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434" name="Google Shape;434;p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“Hi, how are you? My Name is ________ with Roof- ER we’re a local roofing company that specializes in helping homeowners get their roof replaced, paid for by their insurance!”  </a:t>
            </a:r>
            <a:endParaRPr/>
          </a:p>
          <a:p>
            <a:pPr indent="-228600" lvl="0" marL="228600" rtl="0" algn="l">
              <a:lnSpc>
                <a:spcPct val="120000"/>
              </a:lnSpc>
              <a:spcBef>
                <a:spcPts val="1000"/>
              </a:spcBef>
              <a:spcAft>
                <a:spcPts val="0"/>
              </a:spcAft>
              <a:buSzPts val="1980"/>
              <a:buChar char="▪"/>
            </a:pPr>
            <a:r>
              <a:rPr lang="en-US">
                <a:solidFill>
                  <a:srgbClr val="FF0000"/>
                </a:solidFill>
              </a:rPr>
              <a:t>Generic:</a:t>
            </a:r>
            <a:endParaRPr/>
          </a:p>
          <a:p>
            <a:pPr indent="-228600" lvl="0" marL="228600" rtl="0" algn="l">
              <a:lnSpc>
                <a:spcPct val="120000"/>
              </a:lnSpc>
              <a:spcBef>
                <a:spcPts val="1000"/>
              </a:spcBef>
              <a:spcAft>
                <a:spcPts val="0"/>
              </a:spcAft>
              <a:buSzPts val="1980"/>
              <a:buChar char="▪"/>
            </a:pPr>
            <a:r>
              <a:rPr lang="en-US"/>
              <a:t>“We’ve had a lot of storms here in Northern Virginia/Central Virginia/Philadelphia/Maryland over the past few months that have done a lot of damage! </a:t>
            </a:r>
            <a:endParaRPr/>
          </a:p>
          <a:p>
            <a:pPr indent="-228600" lvl="0" marL="228600" rtl="0" algn="l">
              <a:lnSpc>
                <a:spcPct val="120000"/>
              </a:lnSpc>
              <a:spcBef>
                <a:spcPts val="1000"/>
              </a:spcBef>
              <a:spcAft>
                <a:spcPts val="0"/>
              </a:spcAft>
              <a:buSzPts val="1980"/>
              <a:buChar char="▪"/>
            </a:pPr>
            <a:r>
              <a:rPr lang="en-US"/>
              <a:t>“We’re already working </a:t>
            </a:r>
            <a:r>
              <a:rPr lang="en-US"/>
              <a:t>with your neighbors</a:t>
            </a:r>
            <a:r>
              <a:rPr lang="en-US"/>
              <a:t>. We’ve been able to help them get fully approved through their insurance company to have their roof  replaced.”</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6" name="Shape 786"/>
        <p:cNvGrpSpPr/>
        <p:nvPr/>
      </p:nvGrpSpPr>
      <p:grpSpPr>
        <a:xfrm>
          <a:off x="0" y="0"/>
          <a:ext cx="0" cy="0"/>
          <a:chOff x="0" y="0"/>
          <a:chExt cx="0" cy="0"/>
        </a:xfrm>
      </p:grpSpPr>
      <p:sp>
        <p:nvSpPr>
          <p:cNvPr id="787" name="Google Shape;787;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88" name="Google Shape;788;p47"/>
          <p:cNvSpPr/>
          <p:nvPr/>
        </p:nvSpPr>
        <p:spPr>
          <a:xfrm rot="-263873">
            <a:off x="296272" y="1026251"/>
            <a:ext cx="7298578" cy="5088488"/>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89" name="Google Shape;789;p47"/>
          <p:cNvSpPr/>
          <p:nvPr/>
        </p:nvSpPr>
        <p:spPr>
          <a:xfrm rot="-2700000">
            <a:off x="3554541" y="-619573"/>
            <a:ext cx="9016699" cy="8033868"/>
          </a:xfrm>
          <a:custGeom>
            <a:rect b="b" l="l" r="r" t="t"/>
            <a:pathLst>
              <a:path extrusionOk="0" h="8033868" w="9016699">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90" name="Google Shape;790;p47"/>
          <p:cNvSpPr txBox="1"/>
          <p:nvPr>
            <p:ph type="title"/>
          </p:nvPr>
        </p:nvSpPr>
        <p:spPr>
          <a:xfrm>
            <a:off x="807720" y="2349925"/>
            <a:ext cx="2441894" cy="2456442"/>
          </a:xfrm>
          <a:prstGeom prst="rect">
            <a:avLst/>
          </a:prstGeom>
          <a:noFill/>
          <a:ln>
            <a:noFill/>
          </a:ln>
        </p:spPr>
        <p:txBody>
          <a:bodyPr anchorCtr="0" anchor="ctr" bIns="228600" lIns="228600" spcFirstLastPara="1" rIns="228600" wrap="square" tIns="228600">
            <a:normAutofit/>
          </a:bodyPr>
          <a:lstStyle/>
          <a:p>
            <a:pPr indent="0" lvl="0" marL="0" rtl="0" algn="l">
              <a:lnSpc>
                <a:spcPct val="85000"/>
              </a:lnSpc>
              <a:spcBef>
                <a:spcPts val="0"/>
              </a:spcBef>
              <a:spcAft>
                <a:spcPts val="0"/>
              </a:spcAft>
              <a:buClr>
                <a:srgbClr val="FFFEFF"/>
              </a:buClr>
              <a:buSzPts val="3200"/>
              <a:buFont typeface="Calibri"/>
              <a:buNone/>
            </a:pPr>
            <a:r>
              <a:rPr lang="en-US" sz="3200"/>
              <a:t>Google Drive</a:t>
            </a:r>
            <a:endParaRPr/>
          </a:p>
        </p:txBody>
      </p:sp>
      <p:pic>
        <p:nvPicPr>
          <p:cNvPr id="791" name="Google Shape;791;p47"/>
          <p:cNvPicPr preferRelativeResize="0"/>
          <p:nvPr>
            <p:ph idx="1" type="body"/>
          </p:nvPr>
        </p:nvPicPr>
        <p:blipFill rotWithShape="1">
          <a:blip r:embed="rId3">
            <a:alphaModFix/>
          </a:blip>
          <a:srcRect b="0" l="0" r="58074" t="0"/>
          <a:stretch/>
        </p:blipFill>
        <p:spPr>
          <a:xfrm>
            <a:off x="5646187" y="561674"/>
            <a:ext cx="4489869" cy="1336137"/>
          </a:xfrm>
          <a:prstGeom prst="rect">
            <a:avLst/>
          </a:prstGeom>
          <a:noFill/>
          <a:ln>
            <a:noFill/>
          </a:ln>
        </p:spPr>
      </p:pic>
      <p:pic>
        <p:nvPicPr>
          <p:cNvPr id="792" name="Google Shape;792;p47"/>
          <p:cNvPicPr preferRelativeResize="0"/>
          <p:nvPr/>
        </p:nvPicPr>
        <p:blipFill rotWithShape="1">
          <a:blip r:embed="rId4">
            <a:alphaModFix/>
          </a:blip>
          <a:srcRect b="0" l="0" r="0" t="0"/>
          <a:stretch/>
        </p:blipFill>
        <p:spPr>
          <a:xfrm>
            <a:off x="4175844" y="1967650"/>
            <a:ext cx="3302476" cy="2367348"/>
          </a:xfrm>
          <a:prstGeom prst="rect">
            <a:avLst/>
          </a:prstGeom>
          <a:noFill/>
          <a:ln>
            <a:noFill/>
          </a:ln>
        </p:spPr>
      </p:pic>
      <p:pic>
        <p:nvPicPr>
          <p:cNvPr id="793" name="Google Shape;793;p47"/>
          <p:cNvPicPr preferRelativeResize="0"/>
          <p:nvPr/>
        </p:nvPicPr>
        <p:blipFill rotWithShape="1">
          <a:blip r:embed="rId5">
            <a:alphaModFix/>
          </a:blip>
          <a:srcRect b="0" l="0" r="0" t="0"/>
          <a:stretch/>
        </p:blipFill>
        <p:spPr>
          <a:xfrm>
            <a:off x="5284218" y="4373021"/>
            <a:ext cx="5365661" cy="2119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Contingency &amp; Claim Authorization Script</a:t>
            </a:r>
            <a:endParaRPr/>
          </a:p>
        </p:txBody>
      </p:sp>
      <p:sp>
        <p:nvSpPr>
          <p:cNvPr id="799" name="Google Shape;799;p4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i="1" lang="en-US">
                <a:solidFill>
                  <a:schemeClr val="accent1"/>
                </a:solidFill>
              </a:rPr>
              <a:t>This is where you really go for the close</a:t>
            </a:r>
            <a:endParaRPr/>
          </a:p>
          <a:p>
            <a:pPr indent="-228600" lvl="0" marL="228600" rtl="0" algn="l">
              <a:lnSpc>
                <a:spcPct val="120000"/>
              </a:lnSpc>
              <a:spcBef>
                <a:spcPts val="1000"/>
              </a:spcBef>
              <a:spcAft>
                <a:spcPts val="0"/>
              </a:spcAft>
              <a:buSzPts val="1980"/>
              <a:buChar char="▪"/>
            </a:pPr>
            <a:r>
              <a:rPr lang="en-US">
                <a:solidFill>
                  <a:schemeClr val="accent1"/>
                </a:solidFill>
              </a:rPr>
              <a:t>After filing the claim</a:t>
            </a:r>
            <a:r>
              <a:rPr lang="en-US"/>
              <a:t>: “Okay, perfect! Like they said, an adjuster will be reaching out to you in the next 24 to 48 hours to schedule the inspection. The absolute most important part of this process is that I am at this inspection. Insurance companies don’t want to pay out. They are trying to mitigate their losses after storms. I am there as your representation to make sure you get a fair shake.”</a:t>
            </a:r>
            <a:endParaRPr/>
          </a:p>
          <a:p>
            <a:pPr indent="-228600" lvl="0" marL="228600" rtl="0" algn="l">
              <a:lnSpc>
                <a:spcPct val="120000"/>
              </a:lnSpc>
              <a:spcBef>
                <a:spcPts val="1000"/>
              </a:spcBef>
              <a:spcAft>
                <a:spcPts val="0"/>
              </a:spcAft>
              <a:buSzPts val="1980"/>
              <a:buChar char="▪"/>
            </a:pPr>
            <a:r>
              <a:rPr lang="en-US">
                <a:solidFill>
                  <a:schemeClr val="accent1"/>
                </a:solidFill>
              </a:rPr>
              <a:t>Turn the iPad so you and the homeowner can see.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Contingency &amp; Claim Authorization Script</a:t>
            </a:r>
            <a:endParaRPr/>
          </a:p>
        </p:txBody>
      </p:sp>
      <p:sp>
        <p:nvSpPr>
          <p:cNvPr id="805" name="Google Shape;805;p4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“This basic/simple agreement backs you as the homeowner by guaranteeing you that your only cost will be your deductible if we get you fully approved. If it is a partial approval or denial, first we will fight and jump through the necessary hoops to turn that into a full approval; but if we are not able to get you fully approved, this contract is null and void and you do not owe us a penny.</a:t>
            </a:r>
            <a:endParaRPr/>
          </a:p>
          <a:p>
            <a:pPr indent="-228600" lvl="0" marL="228600" rtl="0" algn="l">
              <a:lnSpc>
                <a:spcPct val="120000"/>
              </a:lnSpc>
              <a:spcBef>
                <a:spcPts val="1000"/>
              </a:spcBef>
              <a:spcAft>
                <a:spcPts val="0"/>
              </a:spcAft>
              <a:buSzPts val="1980"/>
              <a:buChar char="▪"/>
            </a:pPr>
            <a:r>
              <a:rPr lang="en-US"/>
              <a:t>“What’s in it for us, is we just want to get to do the work. This agreement commits you to using us if we hold up our end of the bargain and achieve a full-approval.”</a:t>
            </a:r>
            <a:endParaRPr/>
          </a:p>
          <a:p>
            <a:pPr indent="-228600" lvl="0" marL="228600" rtl="0" algn="l">
              <a:lnSpc>
                <a:spcPct val="120000"/>
              </a:lnSpc>
              <a:spcBef>
                <a:spcPts val="1000"/>
              </a:spcBef>
              <a:spcAft>
                <a:spcPts val="0"/>
              </a:spcAft>
              <a:buSzPts val="1980"/>
              <a:buChar char="▪"/>
            </a:pPr>
            <a:r>
              <a:rPr lang="en-US">
                <a:solidFill>
                  <a:schemeClr val="accent1"/>
                </a:solidFill>
              </a:rPr>
              <a:t>You sign</a:t>
            </a:r>
            <a:endParaRPr/>
          </a:p>
          <a:p>
            <a:pPr indent="-228600" lvl="0" marL="228600" rtl="0" algn="l">
              <a:lnSpc>
                <a:spcPct val="120000"/>
              </a:lnSpc>
              <a:spcBef>
                <a:spcPts val="1000"/>
              </a:spcBef>
              <a:spcAft>
                <a:spcPts val="0"/>
              </a:spcAft>
              <a:buSzPts val="1980"/>
              <a:buChar char="▪"/>
            </a:pPr>
            <a:r>
              <a:rPr lang="en-US">
                <a:solidFill>
                  <a:schemeClr val="accent1"/>
                </a:solidFill>
              </a:rPr>
              <a:t>They sign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Contingency &amp; Claim Authorization Script</a:t>
            </a:r>
            <a:endParaRPr/>
          </a:p>
        </p:txBody>
      </p:sp>
      <p:sp>
        <p:nvSpPr>
          <p:cNvPr id="811" name="Google Shape;811;p5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“This next form is our Claim Authorization form.  Very simple, it allows us to communicate with your insurance company.  I’ll be here for the inspection and  we will also communicate with them through email and phone calls so you don’t have to be a middle-man.  Of course, I’ll always keep you looped in with our communication by CCing you in all emails and updating you on any conversations we have.”</a:t>
            </a:r>
            <a:endParaRPr/>
          </a:p>
          <a:p>
            <a:pPr indent="-228600" lvl="0" marL="228600" rtl="0" algn="l">
              <a:lnSpc>
                <a:spcPct val="120000"/>
              </a:lnSpc>
              <a:spcBef>
                <a:spcPts val="1000"/>
              </a:spcBef>
              <a:spcAft>
                <a:spcPts val="0"/>
              </a:spcAft>
              <a:buSzPts val="1980"/>
              <a:buChar char="▪"/>
            </a:pPr>
            <a:r>
              <a:rPr lang="en-US">
                <a:solidFill>
                  <a:schemeClr val="accent1"/>
                </a:solidFill>
              </a:rPr>
              <a:t>They sign</a:t>
            </a:r>
            <a:endParaRPr/>
          </a:p>
          <a:p>
            <a:pPr indent="-228600" lvl="0" marL="228600" rtl="0" algn="l">
              <a:lnSpc>
                <a:spcPct val="120000"/>
              </a:lnSpc>
              <a:spcBef>
                <a:spcPts val="1000"/>
              </a:spcBef>
              <a:spcAft>
                <a:spcPts val="0"/>
              </a:spcAft>
              <a:buSzPts val="1980"/>
              <a:buChar char="▪"/>
            </a:pPr>
            <a:r>
              <a:rPr lang="en-US">
                <a:solidFill>
                  <a:schemeClr val="accent1"/>
                </a:solidFill>
              </a:rPr>
              <a:t>Press Submit enter password “roofer” if it asks.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Contingency &amp; Claim Authorization Script</a:t>
            </a:r>
            <a:endParaRPr/>
          </a:p>
        </p:txBody>
      </p:sp>
      <p:sp>
        <p:nvSpPr>
          <p:cNvPr id="817" name="Google Shape;817;p5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“Alright, we are all set! Again, the most important part of this process is that I am here when the insurance company comes out.  Ideally you can have them call me to schedule that directly. If they call me, great! But, regardless, please get the adjuster’s information (name, email, phone number) and send that over to me so that I can communicate with them before the inspection. If they insist on scheduling with you, go ahead and pencil in a time and avoid these times and days [provide your schedule]</a:t>
            </a:r>
            <a:endParaRPr/>
          </a:p>
          <a:p>
            <a:pPr indent="-228600" lvl="0" marL="228600" rtl="0" algn="l">
              <a:lnSpc>
                <a:spcPct val="120000"/>
              </a:lnSpc>
              <a:spcBef>
                <a:spcPts val="1000"/>
              </a:spcBef>
              <a:spcAft>
                <a:spcPts val="0"/>
              </a:spcAft>
              <a:buSzPts val="1980"/>
              <a:buChar char="▪"/>
            </a:pPr>
            <a:r>
              <a:rPr lang="en-US">
                <a:solidFill>
                  <a:schemeClr val="accent1"/>
                </a:solidFill>
              </a:rPr>
              <a:t>Answer any questions that the HO may have</a:t>
            </a:r>
            <a:endParaRPr/>
          </a:p>
          <a:p>
            <a:pPr indent="-228600" lvl="0" marL="228600" rtl="0" algn="l">
              <a:lnSpc>
                <a:spcPct val="120000"/>
              </a:lnSpc>
              <a:spcBef>
                <a:spcPts val="1000"/>
              </a:spcBef>
              <a:spcAft>
                <a:spcPts val="0"/>
              </a:spcAft>
              <a:buSzPts val="1980"/>
              <a:buChar char="▪"/>
            </a:pPr>
            <a:r>
              <a:rPr lang="en-US"/>
              <a:t>“Thank you, sir/ma’am, looking forward to seeing you on the day of inspection, you have my contact information on my card if you need anything else.”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Contingency and Claim Authorization</a:t>
            </a:r>
            <a:endParaRPr/>
          </a:p>
        </p:txBody>
      </p:sp>
      <p:pic>
        <p:nvPicPr>
          <p:cNvPr id="823" name="Google Shape;823;p52"/>
          <p:cNvPicPr preferRelativeResize="0"/>
          <p:nvPr>
            <p:ph idx="1" type="body"/>
          </p:nvPr>
        </p:nvPicPr>
        <p:blipFill rotWithShape="1">
          <a:blip r:embed="rId3">
            <a:alphaModFix/>
          </a:blip>
          <a:srcRect b="0" l="3667" r="1564" t="10041"/>
          <a:stretch/>
        </p:blipFill>
        <p:spPr>
          <a:xfrm>
            <a:off x="4511613" y="94889"/>
            <a:ext cx="4433979" cy="3362226"/>
          </a:xfrm>
          <a:prstGeom prst="rect">
            <a:avLst/>
          </a:prstGeom>
          <a:noFill/>
          <a:ln>
            <a:noFill/>
          </a:ln>
        </p:spPr>
      </p:pic>
      <p:pic>
        <p:nvPicPr>
          <p:cNvPr id="824" name="Google Shape;824;p52"/>
          <p:cNvPicPr preferRelativeResize="0"/>
          <p:nvPr/>
        </p:nvPicPr>
        <p:blipFill rotWithShape="1">
          <a:blip r:embed="rId4">
            <a:alphaModFix/>
          </a:blip>
          <a:srcRect b="-880" l="1918" r="1665" t="8931"/>
          <a:stretch/>
        </p:blipFill>
        <p:spPr>
          <a:xfrm>
            <a:off x="7668883" y="3457115"/>
            <a:ext cx="4438248" cy="317452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GroupMe</a:t>
            </a:r>
            <a:endParaRPr/>
          </a:p>
        </p:txBody>
      </p:sp>
      <p:sp>
        <p:nvSpPr>
          <p:cNvPr id="830" name="Google Shape;830;p5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Be active in the GroupMe!</a:t>
            </a:r>
            <a:endParaRPr/>
          </a:p>
          <a:p>
            <a:pPr indent="-228600" lvl="0" marL="228600" rtl="0" algn="l">
              <a:lnSpc>
                <a:spcPct val="120000"/>
              </a:lnSpc>
              <a:spcBef>
                <a:spcPts val="1000"/>
              </a:spcBef>
              <a:spcAft>
                <a:spcPts val="0"/>
              </a:spcAft>
              <a:buSzPts val="1980"/>
              <a:buChar char="▪"/>
            </a:pPr>
            <a:r>
              <a:rPr lang="en-US"/>
              <a:t>Post your Sign Ups on GroupMe – this is how they are tracked</a:t>
            </a:r>
            <a:endParaRPr/>
          </a:p>
          <a:p>
            <a:pPr indent="-228600" lvl="0" marL="228600" rtl="0" algn="l">
              <a:lnSpc>
                <a:spcPct val="120000"/>
              </a:lnSpc>
              <a:spcBef>
                <a:spcPts val="1000"/>
              </a:spcBef>
              <a:spcAft>
                <a:spcPts val="0"/>
              </a:spcAft>
              <a:buSzPts val="1980"/>
              <a:buChar char="▪"/>
            </a:pPr>
            <a:r>
              <a:rPr lang="en-US"/>
              <a:t>Always start with </a:t>
            </a:r>
            <a:r>
              <a:rPr b="1" lang="en-US"/>
              <a:t>“Sign Up:”</a:t>
            </a:r>
            <a:endParaRPr/>
          </a:p>
          <a:p>
            <a:pPr indent="-228600" lvl="1" marL="685800" rtl="0" algn="l">
              <a:lnSpc>
                <a:spcPct val="120000"/>
              </a:lnSpc>
              <a:spcBef>
                <a:spcPts val="500"/>
              </a:spcBef>
              <a:spcAft>
                <a:spcPts val="0"/>
              </a:spcAft>
              <a:buSzPts val="1760"/>
              <a:buChar char="▪"/>
            </a:pPr>
            <a:r>
              <a:rPr lang="en-US"/>
              <a:t>Format: </a:t>
            </a:r>
            <a:r>
              <a:rPr b="1" lang="en-US"/>
              <a:t>Sign up / Storm Damage Item 1 / Storm Damage Item 2 / Storm Damage Item etc. / Insurance Company / Customer Last Name</a:t>
            </a:r>
            <a:endParaRPr/>
          </a:p>
          <a:p>
            <a:pPr indent="-228600" lvl="1" marL="685800" rtl="0" algn="l">
              <a:lnSpc>
                <a:spcPct val="120000"/>
              </a:lnSpc>
              <a:spcBef>
                <a:spcPts val="500"/>
              </a:spcBef>
              <a:spcAft>
                <a:spcPts val="0"/>
              </a:spcAft>
              <a:buSzPts val="1760"/>
              <a:buChar char="▪"/>
            </a:pPr>
            <a:r>
              <a:rPr lang="en-US"/>
              <a:t>Example: </a:t>
            </a:r>
            <a:r>
              <a:rPr b="1" lang="en-US"/>
              <a:t>Sign up / Roof / Siding / Gutters / DS / Allstate / Francis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Adjuster Meeting Scheduling</a:t>
            </a:r>
            <a:endParaRPr/>
          </a:p>
        </p:txBody>
      </p:sp>
      <p:sp>
        <p:nvSpPr>
          <p:cNvPr id="836" name="Google Shape;836;p5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The Insurance Company will schedule the Adjuster Meeting after you assist the Homeowner in filing the claim</a:t>
            </a:r>
            <a:endParaRPr/>
          </a:p>
          <a:p>
            <a:pPr indent="-228600" lvl="0" marL="228600" rtl="0" algn="l">
              <a:lnSpc>
                <a:spcPct val="120000"/>
              </a:lnSpc>
              <a:spcBef>
                <a:spcPts val="1000"/>
              </a:spcBef>
              <a:spcAft>
                <a:spcPts val="0"/>
              </a:spcAft>
              <a:buSzPts val="1980"/>
              <a:buChar char="▪"/>
            </a:pPr>
            <a:r>
              <a:rPr lang="en-US"/>
              <a:t>Try to take control of this (Homeowner must be present if there is interior damage)</a:t>
            </a:r>
            <a:endParaRPr/>
          </a:p>
          <a:p>
            <a:pPr indent="-228600" lvl="0" marL="228600" rtl="0" algn="l">
              <a:lnSpc>
                <a:spcPct val="120000"/>
              </a:lnSpc>
              <a:spcBef>
                <a:spcPts val="1000"/>
              </a:spcBef>
              <a:spcAft>
                <a:spcPts val="0"/>
              </a:spcAft>
              <a:buSzPts val="1980"/>
              <a:buChar char="▪"/>
            </a:pPr>
            <a:r>
              <a:rPr lang="en-US"/>
              <a:t>You have the ability to reach out to the Adjuster to try and get this rescheduled with the Homeowner’s understanding</a:t>
            </a:r>
            <a:endParaRPr/>
          </a:p>
          <a:p>
            <a:pPr indent="-228600" lvl="0" marL="228600" rtl="0" algn="l">
              <a:lnSpc>
                <a:spcPct val="120000"/>
              </a:lnSpc>
              <a:spcBef>
                <a:spcPts val="1000"/>
              </a:spcBef>
              <a:spcAft>
                <a:spcPts val="0"/>
              </a:spcAft>
              <a:buSzPts val="1980"/>
              <a:buChar char="▪"/>
            </a:pPr>
            <a:r>
              <a:rPr lang="en-US"/>
              <a:t>As much as possible, avoid Tuesday mornings for Adjuster Meetings, as we have our Weekly Sales Meetings</a:t>
            </a:r>
            <a:endParaRPr/>
          </a:p>
          <a:p>
            <a:pPr indent="-228600" lvl="0" marL="228600" rtl="0" algn="l">
              <a:lnSpc>
                <a:spcPct val="120000"/>
              </a:lnSpc>
              <a:spcBef>
                <a:spcPts val="1000"/>
              </a:spcBef>
              <a:spcAft>
                <a:spcPts val="0"/>
              </a:spcAft>
              <a:buSzPts val="1980"/>
              <a:buChar char="▪"/>
            </a:pPr>
            <a:r>
              <a:rPr i="1" lang="en-US"/>
              <a:t>ASK YOUR TRAINER IF THEY HAVE AN ADJUSTER MEETING YOU CAN </a:t>
            </a:r>
            <a:r>
              <a:rPr i="1" lang="en-US"/>
              <a:t>ATTEND</a:t>
            </a:r>
            <a:r>
              <a:rPr i="1" lang="en-US"/>
              <a:t> WITH THEM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Scheduling Adjuster Meetings in the Field Portal App</a:t>
            </a:r>
            <a:endParaRPr/>
          </a:p>
        </p:txBody>
      </p:sp>
      <p:pic>
        <p:nvPicPr>
          <p:cNvPr id="842" name="Google Shape;842;p54"/>
          <p:cNvPicPr preferRelativeResize="0"/>
          <p:nvPr>
            <p:ph idx="1" type="body"/>
          </p:nvPr>
        </p:nvPicPr>
        <p:blipFill rotWithShape="1">
          <a:blip r:embed="rId3">
            <a:alphaModFix/>
          </a:blip>
          <a:srcRect b="0" l="0" r="0" t="0"/>
          <a:stretch/>
        </p:blipFill>
        <p:spPr>
          <a:xfrm>
            <a:off x="10322609" y="241545"/>
            <a:ext cx="1558609" cy="3372133"/>
          </a:xfrm>
          <a:prstGeom prst="rect">
            <a:avLst/>
          </a:prstGeom>
          <a:noFill/>
          <a:ln>
            <a:noFill/>
          </a:ln>
        </p:spPr>
      </p:pic>
      <p:pic>
        <p:nvPicPr>
          <p:cNvPr id="843" name="Google Shape;843;p54"/>
          <p:cNvPicPr preferRelativeResize="0"/>
          <p:nvPr/>
        </p:nvPicPr>
        <p:blipFill rotWithShape="1">
          <a:blip r:embed="rId4">
            <a:alphaModFix/>
          </a:blip>
          <a:srcRect b="0" l="0" r="0" t="0"/>
          <a:stretch/>
        </p:blipFill>
        <p:spPr>
          <a:xfrm>
            <a:off x="8612288" y="312610"/>
            <a:ext cx="1525763" cy="3301068"/>
          </a:xfrm>
          <a:prstGeom prst="rect">
            <a:avLst/>
          </a:prstGeom>
          <a:noFill/>
          <a:ln>
            <a:noFill/>
          </a:ln>
        </p:spPr>
      </p:pic>
      <p:pic>
        <p:nvPicPr>
          <p:cNvPr id="844" name="Google Shape;844;p54"/>
          <p:cNvPicPr preferRelativeResize="0"/>
          <p:nvPr/>
        </p:nvPicPr>
        <p:blipFill rotWithShape="1">
          <a:blip r:embed="rId5">
            <a:alphaModFix/>
          </a:blip>
          <a:srcRect b="0" l="0" r="0" t="0"/>
          <a:stretch/>
        </p:blipFill>
        <p:spPr>
          <a:xfrm>
            <a:off x="4989279" y="277078"/>
            <a:ext cx="1525763" cy="3301068"/>
          </a:xfrm>
          <a:prstGeom prst="rect">
            <a:avLst/>
          </a:prstGeom>
          <a:noFill/>
          <a:ln>
            <a:noFill/>
          </a:ln>
        </p:spPr>
      </p:pic>
      <p:pic>
        <p:nvPicPr>
          <p:cNvPr id="845" name="Google Shape;845;p54"/>
          <p:cNvPicPr preferRelativeResize="0"/>
          <p:nvPr/>
        </p:nvPicPr>
        <p:blipFill rotWithShape="1">
          <a:blip r:embed="rId6">
            <a:alphaModFix/>
          </a:blip>
          <a:srcRect b="0" l="0" r="0" t="0"/>
          <a:stretch/>
        </p:blipFill>
        <p:spPr>
          <a:xfrm>
            <a:off x="5128543" y="3733101"/>
            <a:ext cx="1527701" cy="3305261"/>
          </a:xfrm>
          <a:prstGeom prst="rect">
            <a:avLst/>
          </a:prstGeom>
          <a:noFill/>
          <a:ln>
            <a:noFill/>
          </a:ln>
        </p:spPr>
      </p:pic>
      <p:pic>
        <p:nvPicPr>
          <p:cNvPr id="846" name="Google Shape;846;p54"/>
          <p:cNvPicPr preferRelativeResize="0"/>
          <p:nvPr/>
        </p:nvPicPr>
        <p:blipFill rotWithShape="1">
          <a:blip r:embed="rId7">
            <a:alphaModFix/>
          </a:blip>
          <a:srcRect b="0" l="0" r="0" t="0"/>
          <a:stretch/>
        </p:blipFill>
        <p:spPr>
          <a:xfrm>
            <a:off x="6971282" y="3733101"/>
            <a:ext cx="1444338" cy="3124899"/>
          </a:xfrm>
          <a:prstGeom prst="rect">
            <a:avLst/>
          </a:prstGeom>
          <a:noFill/>
          <a:ln>
            <a:noFill/>
          </a:ln>
        </p:spPr>
      </p:pic>
      <p:pic>
        <p:nvPicPr>
          <p:cNvPr id="847" name="Google Shape;847;p54"/>
          <p:cNvPicPr preferRelativeResize="0"/>
          <p:nvPr/>
        </p:nvPicPr>
        <p:blipFill rotWithShape="1">
          <a:blip r:embed="rId8">
            <a:alphaModFix/>
          </a:blip>
          <a:srcRect b="0" l="0" r="0" t="0"/>
          <a:stretch/>
        </p:blipFill>
        <p:spPr>
          <a:xfrm>
            <a:off x="6869120" y="277077"/>
            <a:ext cx="1558610" cy="33721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Contingency &amp; Claim Authorization Script</a:t>
            </a:r>
            <a:endParaRPr/>
          </a:p>
        </p:txBody>
      </p:sp>
      <p:sp>
        <p:nvSpPr>
          <p:cNvPr id="853" name="Google Shape;853;p5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Break into groups</a:t>
            </a:r>
            <a:endParaRPr/>
          </a:p>
          <a:p>
            <a:pPr indent="-228600" lvl="0" marL="228600" rtl="0" algn="l">
              <a:lnSpc>
                <a:spcPct val="120000"/>
              </a:lnSpc>
              <a:spcBef>
                <a:spcPts val="1000"/>
              </a:spcBef>
              <a:spcAft>
                <a:spcPts val="0"/>
              </a:spcAft>
              <a:buSzPts val="1980"/>
              <a:buChar char="▪"/>
            </a:pPr>
            <a:r>
              <a:rPr lang="en-US"/>
              <a:t>Read through Contingency &amp; Claim Authorization Script a few times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440" name="Google Shape;440;p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77500" lnSpcReduction="20000"/>
          </a:bodyPr>
          <a:lstStyle/>
          <a:p>
            <a:pPr indent="-219170" lvl="0" marL="228600" rtl="0" algn="l">
              <a:lnSpc>
                <a:spcPct val="120000"/>
              </a:lnSpc>
              <a:spcBef>
                <a:spcPts val="0"/>
              </a:spcBef>
              <a:spcAft>
                <a:spcPts val="0"/>
              </a:spcAft>
              <a:buSzPct val="109999"/>
              <a:buChar char="▪"/>
            </a:pPr>
            <a:r>
              <a:rPr lang="en-US"/>
              <a:t>“While I’m here, in the neighborhood, I am conducting a completely free inspection to see if you have similar, qualifiable damage. If you do,  I’ll take a bunch of photos and walk you through the rest of the process. If you don’t, I wouldn’t want to waste your time, I wouldn’t want to waste mine! I will at least leave giving you peace of mind that you’re in good shape.”</a:t>
            </a:r>
            <a:endParaRPr/>
          </a:p>
          <a:p>
            <a:pPr indent="-219170" lvl="0" marL="228600" rtl="0" algn="l">
              <a:lnSpc>
                <a:spcPct val="120000"/>
              </a:lnSpc>
              <a:spcBef>
                <a:spcPts val="1000"/>
              </a:spcBef>
              <a:spcAft>
                <a:spcPts val="0"/>
              </a:spcAft>
              <a:buSzPct val="109999"/>
              <a:buChar char="▪"/>
            </a:pPr>
            <a:r>
              <a:rPr lang="en-US">
                <a:solidFill>
                  <a:schemeClr val="accent1"/>
                </a:solidFill>
              </a:rPr>
              <a:t>Pause here – Wait for them to respond/agree.</a:t>
            </a:r>
            <a:endParaRPr/>
          </a:p>
          <a:p>
            <a:pPr indent="-219170" lvl="0" marL="228600" rtl="0" algn="l">
              <a:lnSpc>
                <a:spcPct val="120000"/>
              </a:lnSpc>
              <a:spcBef>
                <a:spcPts val="1000"/>
              </a:spcBef>
              <a:spcAft>
                <a:spcPts val="0"/>
              </a:spcAft>
              <a:buSzPct val="109999"/>
              <a:buChar char="▪"/>
            </a:pPr>
            <a:r>
              <a:rPr lang="en-US">
                <a:solidFill>
                  <a:srgbClr val="FF0000"/>
                </a:solidFill>
              </a:rPr>
              <a:t>Once they agree to let you do the inspection</a:t>
            </a:r>
            <a:r>
              <a:rPr lang="en-US"/>
              <a:t>:, “Alright! It will take me about 10 - 15 minutes. I’m gonna take a look around the perimeter of your home, then grab the ladder, and take a look at your roof.</a:t>
            </a:r>
            <a:endParaRPr/>
          </a:p>
          <a:p>
            <a:pPr indent="-219170" lvl="0" marL="228600" rtl="0" algn="l">
              <a:lnSpc>
                <a:spcPct val="120000"/>
              </a:lnSpc>
              <a:spcBef>
                <a:spcPts val="1000"/>
              </a:spcBef>
              <a:spcAft>
                <a:spcPts val="0"/>
              </a:spcAft>
              <a:buSzPct val="109999"/>
              <a:buChar char="▪"/>
            </a:pPr>
            <a:r>
              <a:rPr lang="en-US">
                <a:solidFill>
                  <a:srgbClr val="FF0000"/>
                </a:solidFill>
              </a:rPr>
              <a:t>Go in for a handshake. </a:t>
            </a:r>
            <a:r>
              <a:rPr lang="en-US"/>
              <a:t>“What was your name again? [Their name] great to meet you, again I am (your name).  Oh and by the way do you know who your insurance company is”? </a:t>
            </a:r>
            <a:r>
              <a:rPr lang="en-US">
                <a:solidFill>
                  <a:schemeClr val="accent1"/>
                </a:solidFill>
              </a:rPr>
              <a:t>Wait for their answer</a:t>
            </a:r>
            <a:r>
              <a:rPr lang="en-US"/>
              <a:t>, “Great! We work with those guys all the time.”</a:t>
            </a:r>
            <a:endParaRPr/>
          </a:p>
          <a:p>
            <a:pPr indent="-219170" lvl="0" marL="228600" rtl="0" algn="l">
              <a:lnSpc>
                <a:spcPct val="120000"/>
              </a:lnSpc>
              <a:spcBef>
                <a:spcPts val="1000"/>
              </a:spcBef>
              <a:spcAft>
                <a:spcPts val="0"/>
              </a:spcAft>
              <a:buSzPct val="109999"/>
              <a:buChar char="▪"/>
            </a:pPr>
            <a:r>
              <a:rPr lang="en-US"/>
              <a:t>“Here’s my card/flier, look us up while I’m conducting the inspection! I will give you a knock when I finish up and show you what I’ve found.”</a:t>
            </a:r>
            <a:endParaRPr/>
          </a:p>
          <a:p>
            <a:pPr indent="-219170" lvl="0" marL="228600" rtl="0" algn="l">
              <a:lnSpc>
                <a:spcPct val="120000"/>
              </a:lnSpc>
              <a:spcBef>
                <a:spcPts val="1000"/>
              </a:spcBef>
              <a:spcAft>
                <a:spcPts val="0"/>
              </a:spcAft>
              <a:buSzPct val="109999"/>
              <a:buChar char="▪"/>
            </a:pPr>
            <a:r>
              <a:rPr lang="en-US">
                <a:solidFill>
                  <a:schemeClr val="accent1"/>
                </a:solidFill>
              </a:rPr>
              <a:t>Without any hesitation, move into inspection. (See Inspection and Post-Inspection Script for detailed next steps.)</a:t>
            </a:r>
            <a:endParaRPr/>
          </a:p>
          <a:p>
            <a:pPr indent="-121729" lvl="0" marL="228600" rtl="0" algn="l">
              <a:lnSpc>
                <a:spcPct val="120000"/>
              </a:lnSpc>
              <a:spcBef>
                <a:spcPts val="1000"/>
              </a:spcBef>
              <a:spcAft>
                <a:spcPts val="0"/>
              </a:spcAft>
              <a:buSzPct val="109999"/>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pic>
        <p:nvPicPr>
          <p:cNvPr id="859" name="Google Shape;859;p56"/>
          <p:cNvPicPr preferRelativeResize="0"/>
          <p:nvPr>
            <p:ph idx="1" type="body"/>
          </p:nvPr>
        </p:nvPicPr>
        <p:blipFill rotWithShape="1">
          <a:blip r:embed="rId3">
            <a:alphaModFix/>
          </a:blip>
          <a:srcRect b="0" l="0" r="0" t="0"/>
          <a:stretch/>
        </p:blipFill>
        <p:spPr>
          <a:xfrm>
            <a:off x="4785987" y="218114"/>
            <a:ext cx="1649329" cy="3568409"/>
          </a:xfrm>
          <a:prstGeom prst="rect">
            <a:avLst/>
          </a:prstGeom>
          <a:noFill/>
          <a:ln>
            <a:noFill/>
          </a:ln>
        </p:spPr>
      </p:pic>
      <p:pic>
        <p:nvPicPr>
          <p:cNvPr id="860" name="Google Shape;860;p56"/>
          <p:cNvPicPr preferRelativeResize="0"/>
          <p:nvPr/>
        </p:nvPicPr>
        <p:blipFill rotWithShape="1">
          <a:blip r:embed="rId4">
            <a:alphaModFix/>
          </a:blip>
          <a:srcRect b="0" l="0" r="0" t="0"/>
          <a:stretch/>
        </p:blipFill>
        <p:spPr>
          <a:xfrm>
            <a:off x="6701339" y="218113"/>
            <a:ext cx="1649329" cy="3568409"/>
          </a:xfrm>
          <a:prstGeom prst="rect">
            <a:avLst/>
          </a:prstGeom>
          <a:noFill/>
          <a:ln>
            <a:noFill/>
          </a:ln>
        </p:spPr>
      </p:pic>
      <p:pic>
        <p:nvPicPr>
          <p:cNvPr id="861" name="Google Shape;861;p56"/>
          <p:cNvPicPr preferRelativeResize="0"/>
          <p:nvPr/>
        </p:nvPicPr>
        <p:blipFill rotWithShape="1">
          <a:blip r:embed="rId5">
            <a:alphaModFix/>
          </a:blip>
          <a:srcRect b="0" l="0" r="0" t="0"/>
          <a:stretch/>
        </p:blipFill>
        <p:spPr>
          <a:xfrm>
            <a:off x="8536787" y="218112"/>
            <a:ext cx="1649329" cy="3568409"/>
          </a:xfrm>
          <a:prstGeom prst="rect">
            <a:avLst/>
          </a:prstGeom>
          <a:noFill/>
          <a:ln>
            <a:noFill/>
          </a:ln>
        </p:spPr>
      </p:pic>
      <p:pic>
        <p:nvPicPr>
          <p:cNvPr id="862" name="Google Shape;862;p56"/>
          <p:cNvPicPr preferRelativeResize="0"/>
          <p:nvPr/>
        </p:nvPicPr>
        <p:blipFill rotWithShape="1">
          <a:blip r:embed="rId6">
            <a:alphaModFix/>
          </a:blip>
          <a:srcRect b="0" l="0" r="0" t="0"/>
          <a:stretch/>
        </p:blipFill>
        <p:spPr>
          <a:xfrm>
            <a:off x="10334887" y="218112"/>
            <a:ext cx="1686677" cy="3649213"/>
          </a:xfrm>
          <a:prstGeom prst="rect">
            <a:avLst/>
          </a:prstGeom>
          <a:noFill/>
          <a:ln>
            <a:noFill/>
          </a:ln>
        </p:spPr>
      </p:pic>
      <p:pic>
        <p:nvPicPr>
          <p:cNvPr id="863" name="Google Shape;863;p56"/>
          <p:cNvPicPr preferRelativeResize="0"/>
          <p:nvPr/>
        </p:nvPicPr>
        <p:blipFill rotWithShape="1">
          <a:blip r:embed="rId7">
            <a:alphaModFix/>
          </a:blip>
          <a:srcRect b="0" l="0" r="0" t="0"/>
          <a:stretch/>
        </p:blipFill>
        <p:spPr>
          <a:xfrm>
            <a:off x="4785987" y="3867325"/>
            <a:ext cx="1382299" cy="2990675"/>
          </a:xfrm>
          <a:prstGeom prst="rect">
            <a:avLst/>
          </a:prstGeom>
          <a:noFill/>
          <a:ln>
            <a:noFill/>
          </a:ln>
        </p:spPr>
      </p:pic>
      <p:pic>
        <p:nvPicPr>
          <p:cNvPr id="864" name="Google Shape;864;p56"/>
          <p:cNvPicPr preferRelativeResize="0"/>
          <p:nvPr/>
        </p:nvPicPr>
        <p:blipFill rotWithShape="1">
          <a:blip r:embed="rId8">
            <a:alphaModFix/>
          </a:blip>
          <a:srcRect b="0" l="0" r="0" t="0"/>
          <a:stretch/>
        </p:blipFill>
        <p:spPr>
          <a:xfrm>
            <a:off x="6317057" y="3867326"/>
            <a:ext cx="1382299" cy="2990674"/>
          </a:xfrm>
          <a:prstGeom prst="rect">
            <a:avLst/>
          </a:prstGeom>
          <a:noFill/>
          <a:ln>
            <a:noFill/>
          </a:ln>
        </p:spPr>
      </p:pic>
      <p:pic>
        <p:nvPicPr>
          <p:cNvPr id="865" name="Google Shape;865;p56"/>
          <p:cNvPicPr preferRelativeResize="0"/>
          <p:nvPr/>
        </p:nvPicPr>
        <p:blipFill rotWithShape="1">
          <a:blip r:embed="rId9">
            <a:alphaModFix/>
          </a:blip>
          <a:srcRect b="0" l="0" r="0" t="0"/>
          <a:stretch/>
        </p:blipFill>
        <p:spPr>
          <a:xfrm>
            <a:off x="8191486" y="3895578"/>
            <a:ext cx="1502499" cy="3250734"/>
          </a:xfrm>
          <a:prstGeom prst="rect">
            <a:avLst/>
          </a:prstGeom>
          <a:noFill/>
          <a:ln>
            <a:noFill/>
          </a:ln>
        </p:spPr>
      </p:pic>
      <p:pic>
        <p:nvPicPr>
          <p:cNvPr id="866" name="Google Shape;866;p56"/>
          <p:cNvPicPr preferRelativeResize="0"/>
          <p:nvPr/>
        </p:nvPicPr>
        <p:blipFill rotWithShape="1">
          <a:blip r:embed="rId10">
            <a:alphaModFix/>
          </a:blip>
          <a:srcRect b="0" l="0" r="0" t="0"/>
          <a:stretch/>
        </p:blipFill>
        <p:spPr>
          <a:xfrm>
            <a:off x="10186116" y="3895578"/>
            <a:ext cx="1382299" cy="29906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Quiz</a:t>
            </a:r>
            <a:endParaRPr/>
          </a:p>
        </p:txBody>
      </p:sp>
      <p:sp>
        <p:nvSpPr>
          <p:cNvPr id="872" name="Google Shape;872;p5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You can add an Adjuster Meeting to your Google Calendar through the Field Portal App – True or False?</a:t>
            </a:r>
            <a:endParaRPr/>
          </a:p>
          <a:p>
            <a:pPr indent="-228600" lvl="0" marL="228600" rtl="0" algn="l">
              <a:lnSpc>
                <a:spcPct val="120000"/>
              </a:lnSpc>
              <a:spcBef>
                <a:spcPts val="1000"/>
              </a:spcBef>
              <a:spcAft>
                <a:spcPts val="0"/>
              </a:spcAft>
              <a:buSzPts val="1980"/>
              <a:buChar char="▪"/>
            </a:pPr>
            <a:r>
              <a:rPr lang="en-US"/>
              <a:t>Should you CC the Homeowner when you are scheduling an Adjuster Meeting on your calendar?</a:t>
            </a:r>
            <a:endParaRPr/>
          </a:p>
          <a:p>
            <a:pPr indent="-228600" lvl="0" marL="228600" rtl="0" algn="l">
              <a:lnSpc>
                <a:spcPct val="120000"/>
              </a:lnSpc>
              <a:spcBef>
                <a:spcPts val="1000"/>
              </a:spcBef>
              <a:spcAft>
                <a:spcPts val="0"/>
              </a:spcAft>
              <a:buSzPts val="1980"/>
              <a:buChar char="▪"/>
            </a:pPr>
            <a:r>
              <a:rPr lang="en-US"/>
              <a:t>What time and day is our Weekly Sales Meeting?</a:t>
            </a:r>
            <a:endParaRPr/>
          </a:p>
          <a:p>
            <a:pPr indent="-228600" lvl="0" marL="228600" rtl="0" algn="l">
              <a:lnSpc>
                <a:spcPct val="120000"/>
              </a:lnSpc>
              <a:spcBef>
                <a:spcPts val="1000"/>
              </a:spcBef>
              <a:spcAft>
                <a:spcPts val="0"/>
              </a:spcAft>
              <a:buSzPts val="1980"/>
              <a:buChar char="▪"/>
            </a:pPr>
            <a:r>
              <a:rPr lang="en-US"/>
              <a:t>What is the Homeowner’s incurred cost outlined in the Contingency Agreement?</a:t>
            </a:r>
            <a:endParaRPr/>
          </a:p>
          <a:p>
            <a:pPr indent="-228600" lvl="0" marL="228600" rtl="0" algn="l">
              <a:lnSpc>
                <a:spcPct val="120000"/>
              </a:lnSpc>
              <a:spcBef>
                <a:spcPts val="1000"/>
              </a:spcBef>
              <a:spcAft>
                <a:spcPts val="0"/>
              </a:spcAft>
              <a:buSzPts val="1980"/>
              <a:buChar char="▪"/>
            </a:pPr>
            <a:r>
              <a:rPr lang="en-US"/>
              <a:t>When is that cost paid?</a:t>
            </a:r>
            <a:endParaRPr/>
          </a:p>
          <a:p>
            <a:pPr indent="-228600" lvl="0" marL="228600" rtl="0" algn="l">
              <a:lnSpc>
                <a:spcPct val="120000"/>
              </a:lnSpc>
              <a:spcBef>
                <a:spcPts val="1000"/>
              </a:spcBef>
              <a:spcAft>
                <a:spcPts val="0"/>
              </a:spcAft>
              <a:buSzPts val="1980"/>
              <a:buChar char="▪"/>
            </a:pPr>
            <a:r>
              <a:rPr lang="en-US"/>
              <a:t>Briefly explain what the Claim Authorization allows?</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Sales App:</a:t>
            </a:r>
            <a:br>
              <a:rPr lang="en-US"/>
            </a:br>
            <a:r>
              <a:rPr lang="en-US"/>
              <a:t>Other Agreements</a:t>
            </a:r>
            <a:endParaRPr/>
          </a:p>
        </p:txBody>
      </p:sp>
      <p:pic>
        <p:nvPicPr>
          <p:cNvPr id="878" name="Google Shape;878;p59"/>
          <p:cNvPicPr preferRelativeResize="0"/>
          <p:nvPr>
            <p:ph idx="1" type="body"/>
          </p:nvPr>
        </p:nvPicPr>
        <p:blipFill rotWithShape="1">
          <a:blip r:embed="rId3">
            <a:alphaModFix/>
          </a:blip>
          <a:srcRect b="0" l="0" r="0" t="0"/>
          <a:stretch/>
        </p:blipFill>
        <p:spPr>
          <a:xfrm>
            <a:off x="4477756" y="3434283"/>
            <a:ext cx="4324471" cy="3243353"/>
          </a:xfrm>
          <a:prstGeom prst="rect">
            <a:avLst/>
          </a:prstGeom>
          <a:noFill/>
          <a:ln>
            <a:noFill/>
          </a:ln>
        </p:spPr>
      </p:pic>
      <p:pic>
        <p:nvPicPr>
          <p:cNvPr id="879" name="Google Shape;879;p59"/>
          <p:cNvPicPr preferRelativeResize="0"/>
          <p:nvPr/>
        </p:nvPicPr>
        <p:blipFill rotWithShape="1">
          <a:blip r:embed="rId4">
            <a:alphaModFix/>
          </a:blip>
          <a:srcRect b="0" l="0" r="0" t="0"/>
          <a:stretch/>
        </p:blipFill>
        <p:spPr>
          <a:xfrm>
            <a:off x="7867529" y="0"/>
            <a:ext cx="4324471" cy="3243353"/>
          </a:xfrm>
          <a:prstGeom prst="rect">
            <a:avLst/>
          </a:prstGeom>
          <a:noFill/>
          <a:ln>
            <a:noFill/>
          </a:ln>
        </p:spPr>
      </p:pic>
      <p:sp>
        <p:nvSpPr>
          <p:cNvPr id="880" name="Google Shape;880;p59"/>
          <p:cNvSpPr txBox="1"/>
          <p:nvPr/>
        </p:nvSpPr>
        <p:spPr>
          <a:xfrm>
            <a:off x="4398305" y="741478"/>
            <a:ext cx="3479919"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Rockwell"/>
                <a:ea typeface="Rockwell"/>
                <a:cs typeface="Rockwell"/>
                <a:sym typeface="Rockwell"/>
              </a:rPr>
              <a:t>Try this in your iPad</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Rockwell"/>
                <a:ea typeface="Rockwell"/>
                <a:cs typeface="Rockwell"/>
                <a:sym typeface="Rockwell"/>
              </a:rPr>
              <a:t>Navigate through each agreement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Recap</a:t>
            </a:r>
            <a:endParaRPr/>
          </a:p>
        </p:txBody>
      </p:sp>
      <p:sp>
        <p:nvSpPr>
          <p:cNvPr id="886" name="Google Shape;886;p6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Please Review Scripts!</a:t>
            </a:r>
            <a:endParaRPr/>
          </a:p>
          <a:p>
            <a:pPr indent="-228600" lvl="0" marL="228600" rtl="0" algn="l">
              <a:lnSpc>
                <a:spcPct val="120000"/>
              </a:lnSpc>
              <a:spcBef>
                <a:spcPts val="1000"/>
              </a:spcBef>
              <a:spcAft>
                <a:spcPts val="0"/>
              </a:spcAft>
              <a:buSzPts val="1980"/>
              <a:buChar char="▪"/>
            </a:pPr>
            <a:r>
              <a:rPr lang="en-US"/>
              <a:t>Lean on your trainers for understanding of the technology that we use</a:t>
            </a:r>
            <a:endParaRPr/>
          </a:p>
          <a:p>
            <a:pPr indent="-228600" lvl="0" marL="228600" rtl="0" algn="l">
              <a:lnSpc>
                <a:spcPct val="120000"/>
              </a:lnSpc>
              <a:spcBef>
                <a:spcPts val="1000"/>
              </a:spcBef>
              <a:spcAft>
                <a:spcPts val="0"/>
              </a:spcAft>
              <a:buSzPts val="1980"/>
              <a:buChar char="▪"/>
            </a:pPr>
            <a:r>
              <a:rPr lang="en-US"/>
              <a:t>Be active on GroupMe</a:t>
            </a:r>
            <a:endParaRPr/>
          </a:p>
          <a:p>
            <a:pPr indent="-228600" lvl="0" marL="228600" rtl="0" algn="l">
              <a:lnSpc>
                <a:spcPct val="120000"/>
              </a:lnSpc>
              <a:spcBef>
                <a:spcPts val="1000"/>
              </a:spcBef>
              <a:spcAft>
                <a:spcPts val="0"/>
              </a:spcAft>
              <a:buSzPts val="1980"/>
              <a:buChar char="▪"/>
            </a:pPr>
            <a:r>
              <a:rPr lang="en-US"/>
              <a:t>Be in and ready to start tomorrow at 1000am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0" name="Shape 890"/>
        <p:cNvGrpSpPr/>
        <p:nvPr/>
      </p:nvGrpSpPr>
      <p:grpSpPr>
        <a:xfrm>
          <a:off x="0" y="0"/>
          <a:ext cx="0" cy="0"/>
          <a:chOff x="0" y="0"/>
          <a:chExt cx="0" cy="0"/>
        </a:xfrm>
      </p:grpSpPr>
      <p:sp>
        <p:nvSpPr>
          <p:cNvPr id="891" name="Google Shape;891;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nvGrpSpPr>
          <p:cNvPr id="892" name="Google Shape;892;p61"/>
          <p:cNvGrpSpPr/>
          <p:nvPr/>
        </p:nvGrpSpPr>
        <p:grpSpPr>
          <a:xfrm>
            <a:off x="-329674" y="-59376"/>
            <a:ext cx="12515851" cy="6923798"/>
            <a:chOff x="-329674" y="-51881"/>
            <a:chExt cx="12515851" cy="6923798"/>
          </a:xfrm>
        </p:grpSpPr>
        <p:sp>
          <p:nvSpPr>
            <p:cNvPr id="893" name="Google Shape;893;p6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61"/>
          <p:cNvSpPr/>
          <p:nvPr/>
        </p:nvSpPr>
        <p:spPr>
          <a:xfrm rot="-668471">
            <a:off x="2173916" y="2448612"/>
            <a:ext cx="4418757" cy="4259609"/>
          </a:xfrm>
          <a:custGeom>
            <a:rect b="b" l="l" r="r" t="t"/>
            <a:pathLst>
              <a:path extrusionOk="0" h="4344781" w="450711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913" name="Google Shape;913;p61"/>
          <p:cNvSpPr/>
          <p:nvPr/>
        </p:nvSpPr>
        <p:spPr>
          <a:xfrm>
            <a:off x="2354579" y="691977"/>
            <a:ext cx="7761923" cy="5343064"/>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914" name="Google Shape;914;p61"/>
          <p:cNvSpPr txBox="1"/>
          <p:nvPr>
            <p:ph type="ctrTitle"/>
          </p:nvPr>
        </p:nvSpPr>
        <p:spPr>
          <a:xfrm>
            <a:off x="2571865" y="476750"/>
            <a:ext cx="6959446" cy="1662475"/>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4800"/>
              <a:buFont typeface="Calibri"/>
              <a:buNone/>
            </a:pPr>
            <a:r>
              <a:rPr lang="en-US" sz="4800"/>
              <a:t>Roof-ER Sales Training</a:t>
            </a:r>
            <a:endParaRPr/>
          </a:p>
        </p:txBody>
      </p:sp>
      <p:sp>
        <p:nvSpPr>
          <p:cNvPr id="915" name="Google Shape;915;p61"/>
          <p:cNvSpPr txBox="1"/>
          <p:nvPr>
            <p:ph idx="1" type="subTitle"/>
          </p:nvPr>
        </p:nvSpPr>
        <p:spPr>
          <a:xfrm>
            <a:off x="3327068" y="2139225"/>
            <a:ext cx="5414125" cy="3235032"/>
          </a:xfrm>
          <a:prstGeom prst="rect">
            <a:avLst/>
          </a:prstGeom>
          <a:noFill/>
          <a:ln>
            <a:noFill/>
          </a:ln>
        </p:spPr>
        <p:txBody>
          <a:bodyPr anchorCtr="0" anchor="t" bIns="45700" lIns="91425" spcFirstLastPara="1" rIns="91425" wrap="square" tIns="0">
            <a:normAutofit/>
          </a:bodyPr>
          <a:lstStyle/>
          <a:p>
            <a:pPr indent="0" lvl="0" marL="0" rtl="0" algn="ctr">
              <a:spcBef>
                <a:spcPts val="0"/>
              </a:spcBef>
              <a:spcAft>
                <a:spcPts val="0"/>
              </a:spcAft>
              <a:buNone/>
            </a:pPr>
            <a:r>
              <a:rPr lang="en-US" sz="2000"/>
              <a:t>Welcome:</a:t>
            </a:r>
            <a:endParaRPr sz="2000"/>
          </a:p>
          <a:p>
            <a:pPr indent="0" lvl="0" marL="0" rtl="0" algn="ctr">
              <a:spcBef>
                <a:spcPts val="1000"/>
              </a:spcBef>
              <a:spcAft>
                <a:spcPts val="0"/>
              </a:spcAft>
              <a:buNone/>
            </a:pPr>
            <a:r>
              <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Put Everything Together</a:t>
            </a:r>
            <a:endParaRPr/>
          </a:p>
        </p:txBody>
      </p:sp>
      <p:sp>
        <p:nvSpPr>
          <p:cNvPr id="921" name="Google Shape;921;p6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Break into groups</a:t>
            </a:r>
            <a:endParaRPr/>
          </a:p>
          <a:p>
            <a:pPr indent="-228600" lvl="0" marL="228600" rtl="0" algn="l">
              <a:lnSpc>
                <a:spcPct val="120000"/>
              </a:lnSpc>
              <a:spcBef>
                <a:spcPts val="1000"/>
              </a:spcBef>
              <a:spcAft>
                <a:spcPts val="0"/>
              </a:spcAft>
              <a:buSzPts val="1980"/>
              <a:buChar char="▪"/>
            </a:pPr>
            <a:r>
              <a:rPr lang="en-US"/>
              <a:t>Review as much of the script as you can without having to read off of it.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Partials - Expectations</a:t>
            </a:r>
            <a:endParaRPr/>
          </a:p>
        </p:txBody>
      </p:sp>
      <p:sp>
        <p:nvSpPr>
          <p:cNvPr id="927" name="Google Shape;927;p6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Not all of your jobs will be approved the first time</a:t>
            </a:r>
            <a:endParaRPr/>
          </a:p>
          <a:p>
            <a:pPr indent="-228600" lvl="1" marL="685800" rtl="0" algn="l">
              <a:lnSpc>
                <a:spcPct val="120000"/>
              </a:lnSpc>
              <a:spcBef>
                <a:spcPts val="500"/>
              </a:spcBef>
              <a:spcAft>
                <a:spcPts val="0"/>
              </a:spcAft>
              <a:buSzPts val="1760"/>
              <a:buChar char="▪"/>
            </a:pPr>
            <a:r>
              <a:rPr lang="en-US"/>
              <a:t> Do not get discouraged</a:t>
            </a:r>
            <a:endParaRPr/>
          </a:p>
          <a:p>
            <a:pPr indent="-228600" lvl="1" marL="685800" rtl="0" algn="l">
              <a:lnSpc>
                <a:spcPct val="120000"/>
              </a:lnSpc>
              <a:spcBef>
                <a:spcPts val="500"/>
              </a:spcBef>
              <a:spcAft>
                <a:spcPts val="0"/>
              </a:spcAft>
              <a:buSzPts val="1760"/>
              <a:buChar char="▪"/>
            </a:pPr>
            <a:r>
              <a:rPr lang="en-US"/>
              <a:t>Remember, insurance companies are looking for ways to save an extra penny at the expense of their policy holders</a:t>
            </a:r>
            <a:endParaRPr/>
          </a:p>
          <a:p>
            <a:pPr indent="-228600" lvl="0" marL="228600" rtl="0" algn="l">
              <a:lnSpc>
                <a:spcPct val="120000"/>
              </a:lnSpc>
              <a:spcBef>
                <a:spcPts val="1000"/>
              </a:spcBef>
              <a:spcAft>
                <a:spcPts val="0"/>
              </a:spcAft>
              <a:buSzPts val="1980"/>
              <a:buChar char="▪"/>
            </a:pPr>
            <a:r>
              <a:rPr lang="en-US"/>
              <a:t>Work with your trainers on how they turn jobs around</a:t>
            </a:r>
            <a:endParaRPr/>
          </a:p>
          <a:p>
            <a:pPr indent="-228600" lvl="0" marL="228600" rtl="0" algn="l">
              <a:lnSpc>
                <a:spcPct val="120000"/>
              </a:lnSpc>
              <a:spcBef>
                <a:spcPts val="1000"/>
              </a:spcBef>
              <a:spcAft>
                <a:spcPts val="0"/>
              </a:spcAft>
              <a:buSzPts val="1980"/>
              <a:buChar char="▪"/>
            </a:pPr>
            <a:r>
              <a:rPr lang="en-US"/>
              <a:t>Reach out to me</a:t>
            </a:r>
            <a:endParaRPr/>
          </a:p>
          <a:p>
            <a:pPr indent="-228600" lvl="1" marL="685800" rtl="0" algn="l">
              <a:lnSpc>
                <a:spcPct val="120000"/>
              </a:lnSpc>
              <a:spcBef>
                <a:spcPts val="500"/>
              </a:spcBef>
              <a:spcAft>
                <a:spcPts val="0"/>
              </a:spcAft>
              <a:buSzPts val="1760"/>
              <a:buChar char="▪"/>
            </a:pPr>
            <a:r>
              <a:rPr lang="en-US"/>
              <a:t>You will hear a lot from me on your first few claims, I will give you all the steps necessary to find success for the ones that end up a partial or denial.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a:t>
            </a:r>
            <a:br>
              <a:rPr lang="en-US"/>
            </a:br>
            <a:r>
              <a:rPr lang="en-US"/>
              <a:t>Message Board</a:t>
            </a:r>
            <a:endParaRPr/>
          </a:p>
        </p:txBody>
      </p:sp>
      <p:pic>
        <p:nvPicPr>
          <p:cNvPr id="933" name="Google Shape;933;p64"/>
          <p:cNvPicPr preferRelativeResize="0"/>
          <p:nvPr>
            <p:ph idx="1" type="body"/>
          </p:nvPr>
        </p:nvPicPr>
        <p:blipFill rotWithShape="1">
          <a:blip r:embed="rId3">
            <a:alphaModFix/>
          </a:blip>
          <a:srcRect b="0" l="0" r="0" t="0"/>
          <a:stretch/>
        </p:blipFill>
        <p:spPr>
          <a:xfrm>
            <a:off x="4722334" y="90211"/>
            <a:ext cx="2425768" cy="5248275"/>
          </a:xfrm>
          <a:prstGeom prst="rect">
            <a:avLst/>
          </a:prstGeom>
          <a:noFill/>
          <a:ln>
            <a:noFill/>
          </a:ln>
        </p:spPr>
      </p:pic>
      <p:pic>
        <p:nvPicPr>
          <p:cNvPr id="934" name="Google Shape;934;p64"/>
          <p:cNvPicPr preferRelativeResize="0"/>
          <p:nvPr/>
        </p:nvPicPr>
        <p:blipFill rotWithShape="1">
          <a:blip r:embed="rId4">
            <a:alphaModFix/>
          </a:blip>
          <a:srcRect b="0" l="0" r="0" t="0"/>
          <a:stretch/>
        </p:blipFill>
        <p:spPr>
          <a:xfrm>
            <a:off x="7148102" y="90211"/>
            <a:ext cx="2390427" cy="5171813"/>
          </a:xfrm>
          <a:prstGeom prst="rect">
            <a:avLst/>
          </a:prstGeom>
          <a:noFill/>
          <a:ln>
            <a:noFill/>
          </a:ln>
        </p:spPr>
      </p:pic>
      <p:pic>
        <p:nvPicPr>
          <p:cNvPr id="935" name="Google Shape;935;p64"/>
          <p:cNvPicPr preferRelativeResize="0"/>
          <p:nvPr/>
        </p:nvPicPr>
        <p:blipFill rotWithShape="1">
          <a:blip r:embed="rId5">
            <a:alphaModFix/>
          </a:blip>
          <a:srcRect b="0" l="0" r="0" t="0"/>
          <a:stretch/>
        </p:blipFill>
        <p:spPr>
          <a:xfrm>
            <a:off x="9672121" y="12456"/>
            <a:ext cx="2390427" cy="5171812"/>
          </a:xfrm>
          <a:prstGeom prst="rect">
            <a:avLst/>
          </a:prstGeom>
          <a:noFill/>
          <a:ln>
            <a:noFill/>
          </a:ln>
        </p:spPr>
      </p:pic>
      <p:sp>
        <p:nvSpPr>
          <p:cNvPr id="936" name="Google Shape;936;p64"/>
          <p:cNvSpPr txBox="1"/>
          <p:nvPr/>
        </p:nvSpPr>
        <p:spPr>
          <a:xfrm>
            <a:off x="5080958" y="5555411"/>
            <a:ext cx="55812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Rockwell"/>
                <a:ea typeface="Rockwell"/>
                <a:cs typeface="Rockwell"/>
                <a:sym typeface="Rockwell"/>
              </a:rPr>
              <a:t>After 2 weeks of not responding to messages, your job will be reassigned to someone else.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a:t>
            </a:r>
            <a:br>
              <a:rPr lang="en-US"/>
            </a:br>
            <a:r>
              <a:rPr lang="en-US"/>
              <a:t>Tasks</a:t>
            </a:r>
            <a:endParaRPr/>
          </a:p>
        </p:txBody>
      </p:sp>
      <p:pic>
        <p:nvPicPr>
          <p:cNvPr id="942" name="Google Shape;942;p65"/>
          <p:cNvPicPr preferRelativeResize="0"/>
          <p:nvPr>
            <p:ph idx="1" type="body"/>
          </p:nvPr>
        </p:nvPicPr>
        <p:blipFill rotWithShape="1">
          <a:blip r:embed="rId3">
            <a:alphaModFix/>
          </a:blip>
          <a:srcRect b="0" l="0" r="0" t="0"/>
          <a:stretch/>
        </p:blipFill>
        <p:spPr>
          <a:xfrm>
            <a:off x="8203766" y="460912"/>
            <a:ext cx="2425768" cy="5248275"/>
          </a:xfrm>
          <a:prstGeom prst="rect">
            <a:avLst/>
          </a:prstGeom>
          <a:noFill/>
          <a:ln>
            <a:noFill/>
          </a:ln>
        </p:spPr>
      </p:pic>
      <p:pic>
        <p:nvPicPr>
          <p:cNvPr id="943" name="Google Shape;943;p65"/>
          <p:cNvPicPr preferRelativeResize="0"/>
          <p:nvPr/>
        </p:nvPicPr>
        <p:blipFill rotWithShape="1">
          <a:blip r:embed="rId4">
            <a:alphaModFix/>
          </a:blip>
          <a:srcRect b="0" l="0" r="0" t="0"/>
          <a:stretch/>
        </p:blipFill>
        <p:spPr>
          <a:xfrm>
            <a:off x="5274504" y="570449"/>
            <a:ext cx="2324511" cy="5029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6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Job Stages &amp; Organization</a:t>
            </a:r>
            <a:endParaRPr/>
          </a:p>
        </p:txBody>
      </p:sp>
      <p:sp>
        <p:nvSpPr>
          <p:cNvPr id="949" name="Google Shape;949;p6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We will review each job stage</a:t>
            </a:r>
            <a:endParaRPr/>
          </a:p>
          <a:p>
            <a:pPr indent="-228600" lvl="0" marL="228600" rtl="0" algn="l">
              <a:lnSpc>
                <a:spcPct val="120000"/>
              </a:lnSpc>
              <a:spcBef>
                <a:spcPts val="1000"/>
              </a:spcBef>
              <a:spcAft>
                <a:spcPts val="0"/>
              </a:spcAft>
              <a:buSzPts val="1980"/>
              <a:buChar char="▪"/>
            </a:pPr>
            <a:r>
              <a:rPr lang="en-US"/>
              <a:t>It is easiest to stay organized by using the Field Portal website on a computer or laptop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446" name="Google Shape;446;p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Break into groups</a:t>
            </a:r>
            <a:endParaRPr/>
          </a:p>
          <a:p>
            <a:pPr indent="-228600" lvl="0" marL="228600" rtl="0" algn="l">
              <a:lnSpc>
                <a:spcPct val="120000"/>
              </a:lnSpc>
              <a:spcBef>
                <a:spcPts val="1000"/>
              </a:spcBef>
              <a:spcAft>
                <a:spcPts val="0"/>
              </a:spcAft>
              <a:buSzPts val="1980"/>
              <a:buChar char="▪"/>
            </a:pPr>
            <a:r>
              <a:rPr lang="en-US"/>
              <a:t>Switch between Sales Rep and Homeowner</a:t>
            </a:r>
            <a:endParaRPr/>
          </a:p>
          <a:p>
            <a:pPr indent="-228600" lvl="0" marL="228600" rtl="0" algn="l">
              <a:lnSpc>
                <a:spcPct val="120000"/>
              </a:lnSpc>
              <a:spcBef>
                <a:spcPts val="1000"/>
              </a:spcBef>
              <a:spcAft>
                <a:spcPts val="0"/>
              </a:spcAft>
              <a:buSzPts val="1980"/>
              <a:buChar char="▪"/>
            </a:pPr>
            <a:r>
              <a:rPr lang="en-US"/>
              <a:t>Read the script a few times each</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Field Portal:</a:t>
            </a:r>
            <a:br>
              <a:rPr lang="en-US"/>
            </a:br>
            <a:r>
              <a:rPr lang="en-US"/>
              <a:t>Trade Calendar</a:t>
            </a:r>
            <a:endParaRPr/>
          </a:p>
        </p:txBody>
      </p:sp>
      <p:pic>
        <p:nvPicPr>
          <p:cNvPr id="955" name="Google Shape;955;p66"/>
          <p:cNvPicPr preferRelativeResize="0"/>
          <p:nvPr>
            <p:ph idx="1" type="body"/>
          </p:nvPr>
        </p:nvPicPr>
        <p:blipFill rotWithShape="1">
          <a:blip r:embed="rId3">
            <a:alphaModFix/>
          </a:blip>
          <a:srcRect b="0" l="0" r="0" t="0"/>
          <a:stretch/>
        </p:blipFill>
        <p:spPr>
          <a:xfrm>
            <a:off x="5871105" y="738231"/>
            <a:ext cx="2323999" cy="5028093"/>
          </a:xfrm>
          <a:prstGeom prst="rect">
            <a:avLst/>
          </a:prstGeom>
          <a:noFill/>
          <a:ln>
            <a:noFill/>
          </a:ln>
        </p:spPr>
      </p:pic>
      <p:pic>
        <p:nvPicPr>
          <p:cNvPr id="956" name="Google Shape;956;p66"/>
          <p:cNvPicPr preferRelativeResize="0"/>
          <p:nvPr/>
        </p:nvPicPr>
        <p:blipFill rotWithShape="1">
          <a:blip r:embed="rId4">
            <a:alphaModFix/>
          </a:blip>
          <a:srcRect b="0" l="0" r="0" t="0"/>
          <a:stretch/>
        </p:blipFill>
        <p:spPr>
          <a:xfrm>
            <a:off x="8582259" y="604008"/>
            <a:ext cx="2192679" cy="47439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Adjuster Meeting and Photo Reports</a:t>
            </a:r>
            <a:endParaRPr/>
          </a:p>
        </p:txBody>
      </p:sp>
      <p:sp>
        <p:nvSpPr>
          <p:cNvPr id="962" name="Google Shape;962;p6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70000" lnSpcReduction="20000"/>
          </a:bodyPr>
          <a:lstStyle/>
          <a:p>
            <a:pPr indent="-228600" lvl="0" marL="228600" rtl="0" algn="l">
              <a:lnSpc>
                <a:spcPct val="120000"/>
              </a:lnSpc>
              <a:spcBef>
                <a:spcPts val="0"/>
              </a:spcBef>
              <a:spcAft>
                <a:spcPts val="0"/>
              </a:spcAft>
              <a:buSzPct val="109999"/>
              <a:buChar char="▪"/>
            </a:pPr>
            <a:r>
              <a:rPr lang="en-US"/>
              <a:t>Attend the next 2 or 3 Adjuster Meetings with your Field Trainer</a:t>
            </a:r>
            <a:endParaRPr/>
          </a:p>
          <a:p>
            <a:pPr indent="-228600" lvl="0" marL="228600" rtl="0" algn="l">
              <a:lnSpc>
                <a:spcPct val="120000"/>
              </a:lnSpc>
              <a:spcBef>
                <a:spcPts val="1000"/>
              </a:spcBef>
              <a:spcAft>
                <a:spcPts val="0"/>
              </a:spcAft>
              <a:buSzPct val="109999"/>
              <a:buChar char="▪"/>
            </a:pPr>
            <a:r>
              <a:rPr lang="en-US"/>
              <a:t>Have your Field Trainer or someone in leadership assist you with your first 2 Adjuster Meetings</a:t>
            </a:r>
            <a:endParaRPr/>
          </a:p>
          <a:p>
            <a:pPr indent="-228600" lvl="0" marL="228600" rtl="0" algn="l">
              <a:lnSpc>
                <a:spcPct val="120000"/>
              </a:lnSpc>
              <a:spcBef>
                <a:spcPts val="1000"/>
              </a:spcBef>
              <a:spcAft>
                <a:spcPts val="0"/>
              </a:spcAft>
              <a:buSzPct val="109999"/>
              <a:buChar char="▪"/>
            </a:pPr>
            <a:r>
              <a:rPr lang="en-US"/>
              <a:t>Adjuster Meeting DO’s:</a:t>
            </a:r>
            <a:endParaRPr/>
          </a:p>
          <a:p>
            <a:pPr indent="-228600" lvl="1" marL="685800" rtl="0" algn="l">
              <a:lnSpc>
                <a:spcPct val="120000"/>
              </a:lnSpc>
              <a:spcBef>
                <a:spcPts val="500"/>
              </a:spcBef>
              <a:spcAft>
                <a:spcPts val="0"/>
              </a:spcAft>
              <a:buSzPct val="110000"/>
              <a:buChar char="▪"/>
            </a:pPr>
            <a:r>
              <a:rPr lang="en-US"/>
              <a:t>Show up 15 – 30 minutes early. Let the Homeowner know that you’ll be waiting for the Adjuster/Ladder Assist to arrive before you begin the inspection</a:t>
            </a:r>
            <a:endParaRPr/>
          </a:p>
          <a:p>
            <a:pPr indent="-228600" lvl="1" marL="685800" rtl="0" algn="l">
              <a:lnSpc>
                <a:spcPct val="120000"/>
              </a:lnSpc>
              <a:spcBef>
                <a:spcPts val="500"/>
              </a:spcBef>
              <a:spcAft>
                <a:spcPts val="0"/>
              </a:spcAft>
              <a:buSzPct val="110000"/>
              <a:buChar char="▪"/>
            </a:pPr>
            <a:r>
              <a:rPr lang="en-US"/>
              <a:t>Chalk up metals the day before (Not shingles)</a:t>
            </a:r>
            <a:endParaRPr/>
          </a:p>
          <a:p>
            <a:pPr indent="-228600" lvl="1" marL="685800" rtl="0" algn="l">
              <a:lnSpc>
                <a:spcPct val="120000"/>
              </a:lnSpc>
              <a:spcBef>
                <a:spcPts val="500"/>
              </a:spcBef>
              <a:spcAft>
                <a:spcPts val="0"/>
              </a:spcAft>
              <a:buSzPct val="110000"/>
              <a:buChar char="▪"/>
            </a:pPr>
            <a:r>
              <a:rPr lang="en-US"/>
              <a:t>Build rapport with the Adjuster/Ladder Assist</a:t>
            </a:r>
            <a:endParaRPr/>
          </a:p>
          <a:p>
            <a:pPr indent="-228600" lvl="1" marL="685800" rtl="0" algn="l">
              <a:lnSpc>
                <a:spcPct val="120000"/>
              </a:lnSpc>
              <a:spcBef>
                <a:spcPts val="500"/>
              </a:spcBef>
              <a:spcAft>
                <a:spcPts val="0"/>
              </a:spcAft>
              <a:buSzPct val="110000"/>
              <a:buChar char="▪"/>
            </a:pPr>
            <a:r>
              <a:rPr lang="en-US"/>
              <a:t>Be confident and tactful when interacting with the Adjuster</a:t>
            </a:r>
            <a:endParaRPr/>
          </a:p>
          <a:p>
            <a:pPr indent="-228600" lvl="1" marL="685800" rtl="0" algn="l">
              <a:lnSpc>
                <a:spcPct val="120000"/>
              </a:lnSpc>
              <a:spcBef>
                <a:spcPts val="500"/>
              </a:spcBef>
              <a:spcAft>
                <a:spcPts val="0"/>
              </a:spcAft>
              <a:buSzPct val="110000"/>
              <a:buChar char="▪"/>
            </a:pPr>
            <a:r>
              <a:rPr lang="en-US"/>
              <a:t>Always be present when the Adjuster/Ladder Assist is interacting with the Homeowner</a:t>
            </a:r>
            <a:endParaRPr/>
          </a:p>
          <a:p>
            <a:pPr indent="-228600" lvl="0" marL="228600" rtl="0" algn="l">
              <a:lnSpc>
                <a:spcPct val="120000"/>
              </a:lnSpc>
              <a:spcBef>
                <a:spcPts val="1000"/>
              </a:spcBef>
              <a:spcAft>
                <a:spcPts val="0"/>
              </a:spcAft>
              <a:buSzPct val="109999"/>
              <a:buChar char="▪"/>
            </a:pPr>
            <a:r>
              <a:rPr lang="en-US"/>
              <a:t>Adjuster Meeting DO NOT’S:</a:t>
            </a:r>
            <a:endParaRPr/>
          </a:p>
          <a:p>
            <a:pPr indent="-228600" lvl="1" marL="685800" rtl="0" algn="l">
              <a:lnSpc>
                <a:spcPct val="120000"/>
              </a:lnSpc>
              <a:spcBef>
                <a:spcPts val="500"/>
              </a:spcBef>
              <a:spcAft>
                <a:spcPts val="0"/>
              </a:spcAft>
              <a:buSzPct val="110000"/>
              <a:buChar char="▪"/>
            </a:pPr>
            <a:r>
              <a:rPr lang="en-US"/>
              <a:t>Do not get on the roof on the day of the AM before the Adjuster gets there</a:t>
            </a:r>
            <a:endParaRPr/>
          </a:p>
          <a:p>
            <a:pPr indent="-228600" lvl="1" marL="685800" rtl="0" algn="l">
              <a:lnSpc>
                <a:spcPct val="120000"/>
              </a:lnSpc>
              <a:spcBef>
                <a:spcPts val="500"/>
              </a:spcBef>
              <a:spcAft>
                <a:spcPts val="0"/>
              </a:spcAft>
              <a:buSzPct val="110000"/>
              <a:buChar char="▪"/>
            </a:pPr>
            <a:r>
              <a:rPr lang="en-US"/>
              <a:t>Do not be confrontational or argumentative with the Adjuster</a:t>
            </a:r>
            <a:endParaRPr/>
          </a:p>
          <a:p>
            <a:pPr indent="-228600" lvl="1" marL="685800" rtl="0" algn="l">
              <a:lnSpc>
                <a:spcPct val="120000"/>
              </a:lnSpc>
              <a:spcBef>
                <a:spcPts val="500"/>
              </a:spcBef>
              <a:spcAft>
                <a:spcPts val="0"/>
              </a:spcAft>
              <a:buSzPct val="110000"/>
              <a:buChar char="▪"/>
            </a:pPr>
            <a:r>
              <a:rPr lang="en-US"/>
              <a:t>Do not be a push over but instead tactfully explain your position if there happens to be a disagreement</a:t>
            </a:r>
            <a:endParaRPr/>
          </a:p>
          <a:p>
            <a:pPr indent="-228600" lvl="1" marL="685800" rtl="0" algn="l">
              <a:lnSpc>
                <a:spcPct val="120000"/>
              </a:lnSpc>
              <a:spcBef>
                <a:spcPts val="500"/>
              </a:spcBef>
              <a:spcAft>
                <a:spcPts val="0"/>
              </a:spcAft>
              <a:buSzPct val="110000"/>
              <a:buChar char="▪"/>
            </a:pPr>
            <a:r>
              <a:rPr lang="en-US"/>
              <a:t>Do not start taking your Photo Report and Hover photos while the Adjuster is conducting the inspection – offer assistance in any way. Avoid taking pictures during the inspection unless there is a clear opportunity to (I will give an example here)</a:t>
            </a:r>
            <a:endParaRPr/>
          </a:p>
          <a:p>
            <a:pPr indent="-228600" lvl="0" marL="228600" rtl="0" algn="l">
              <a:lnSpc>
                <a:spcPct val="120000"/>
              </a:lnSpc>
              <a:spcBef>
                <a:spcPts val="1000"/>
              </a:spcBef>
              <a:spcAft>
                <a:spcPts val="0"/>
              </a:spcAft>
              <a:buSzPct val="109999"/>
              <a:buChar char="▪"/>
            </a:pPr>
            <a:r>
              <a:rPr lang="en-US"/>
              <a:t>Photo reports are always taken with the phone in PORTRAIT ORIENTATION. Landscape oriented photos will not populate properly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Hover Reports</a:t>
            </a:r>
            <a:endParaRPr/>
          </a:p>
        </p:txBody>
      </p:sp>
      <p:sp>
        <p:nvSpPr>
          <p:cNvPr id="968" name="Google Shape;968;p6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You will always use the Hover App – but it launches from your Field Portal App. Your trainer will show this to you.</a:t>
            </a:r>
            <a:endParaRPr/>
          </a:p>
          <a:p>
            <a:pPr indent="-228600" lvl="0" marL="228600" rtl="0" algn="l">
              <a:lnSpc>
                <a:spcPct val="120000"/>
              </a:lnSpc>
              <a:spcBef>
                <a:spcPts val="1000"/>
              </a:spcBef>
              <a:spcAft>
                <a:spcPts val="0"/>
              </a:spcAft>
              <a:buSzPts val="1980"/>
              <a:buChar char="▪"/>
            </a:pPr>
            <a:r>
              <a:rPr lang="en-US"/>
              <a:t>Photos can be taken in Portrait or Landscape orientation – Landscape is usually more effective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pic>
        <p:nvPicPr>
          <p:cNvPr id="974" name="Google Shape;974;p70"/>
          <p:cNvPicPr preferRelativeResize="0"/>
          <p:nvPr>
            <p:ph idx="1" type="body"/>
          </p:nvPr>
        </p:nvPicPr>
        <p:blipFill rotWithShape="1">
          <a:blip r:embed="rId3">
            <a:alphaModFix/>
          </a:blip>
          <a:srcRect b="0" l="0" r="0" t="0"/>
          <a:stretch/>
        </p:blipFill>
        <p:spPr>
          <a:xfrm>
            <a:off x="4562271" y="3957935"/>
            <a:ext cx="2566584" cy="2922456"/>
          </a:xfrm>
          <a:prstGeom prst="rect">
            <a:avLst/>
          </a:prstGeom>
          <a:noFill/>
          <a:ln>
            <a:noFill/>
          </a:ln>
        </p:spPr>
      </p:pic>
      <p:pic>
        <p:nvPicPr>
          <p:cNvPr id="975" name="Google Shape;975;p70"/>
          <p:cNvPicPr preferRelativeResize="0"/>
          <p:nvPr/>
        </p:nvPicPr>
        <p:blipFill rotWithShape="1">
          <a:blip r:embed="rId4">
            <a:alphaModFix/>
          </a:blip>
          <a:srcRect b="0" l="0" r="0" t="0"/>
          <a:stretch/>
        </p:blipFill>
        <p:spPr>
          <a:xfrm>
            <a:off x="4484938" y="0"/>
            <a:ext cx="3222123" cy="3586294"/>
          </a:xfrm>
          <a:prstGeom prst="rect">
            <a:avLst/>
          </a:prstGeom>
          <a:noFill/>
          <a:ln>
            <a:noFill/>
          </a:ln>
        </p:spPr>
      </p:pic>
      <p:pic>
        <p:nvPicPr>
          <p:cNvPr id="976" name="Google Shape;976;p70"/>
          <p:cNvPicPr preferRelativeResize="0"/>
          <p:nvPr/>
        </p:nvPicPr>
        <p:blipFill rotWithShape="1">
          <a:blip r:embed="rId5">
            <a:alphaModFix/>
          </a:blip>
          <a:srcRect b="0" l="0" r="0" t="0"/>
          <a:stretch/>
        </p:blipFill>
        <p:spPr>
          <a:xfrm>
            <a:off x="7414865" y="0"/>
            <a:ext cx="3222123" cy="3830993"/>
          </a:xfrm>
          <a:prstGeom prst="rect">
            <a:avLst/>
          </a:prstGeom>
          <a:noFill/>
          <a:ln>
            <a:noFill/>
          </a:ln>
        </p:spPr>
      </p:pic>
      <p:pic>
        <p:nvPicPr>
          <p:cNvPr id="977" name="Google Shape;977;p70"/>
          <p:cNvPicPr preferRelativeResize="0"/>
          <p:nvPr/>
        </p:nvPicPr>
        <p:blipFill rotWithShape="1">
          <a:blip r:embed="rId6">
            <a:alphaModFix/>
          </a:blip>
          <a:srcRect b="0" l="0" r="0" t="0"/>
          <a:stretch/>
        </p:blipFill>
        <p:spPr>
          <a:xfrm>
            <a:off x="7583735" y="4018327"/>
            <a:ext cx="2484714" cy="28396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pic>
        <p:nvPicPr>
          <p:cNvPr id="983" name="Google Shape;983;p71"/>
          <p:cNvPicPr preferRelativeResize="0"/>
          <p:nvPr>
            <p:ph idx="1" type="body"/>
          </p:nvPr>
        </p:nvPicPr>
        <p:blipFill rotWithShape="1">
          <a:blip r:embed="rId3">
            <a:alphaModFix/>
          </a:blip>
          <a:srcRect b="0" l="0" r="0" t="0"/>
          <a:stretch/>
        </p:blipFill>
        <p:spPr>
          <a:xfrm>
            <a:off x="4682142" y="0"/>
            <a:ext cx="2827716" cy="3140570"/>
          </a:xfrm>
          <a:prstGeom prst="rect">
            <a:avLst/>
          </a:prstGeom>
          <a:noFill/>
          <a:ln>
            <a:noFill/>
          </a:ln>
        </p:spPr>
      </p:pic>
      <p:pic>
        <p:nvPicPr>
          <p:cNvPr id="984" name="Google Shape;984;p71"/>
          <p:cNvPicPr preferRelativeResize="0"/>
          <p:nvPr/>
        </p:nvPicPr>
        <p:blipFill rotWithShape="1">
          <a:blip r:embed="rId4">
            <a:alphaModFix/>
          </a:blip>
          <a:srcRect b="0" l="0" r="0" t="0"/>
          <a:stretch/>
        </p:blipFill>
        <p:spPr>
          <a:xfrm>
            <a:off x="7674149" y="0"/>
            <a:ext cx="3049736" cy="3552738"/>
          </a:xfrm>
          <a:prstGeom prst="rect">
            <a:avLst/>
          </a:prstGeom>
          <a:noFill/>
          <a:ln>
            <a:noFill/>
          </a:ln>
        </p:spPr>
      </p:pic>
      <p:pic>
        <p:nvPicPr>
          <p:cNvPr id="985" name="Google Shape;985;p71"/>
          <p:cNvPicPr preferRelativeResize="0"/>
          <p:nvPr/>
        </p:nvPicPr>
        <p:blipFill rotWithShape="1">
          <a:blip r:embed="rId5">
            <a:alphaModFix/>
          </a:blip>
          <a:srcRect b="0" l="0" r="0" t="0"/>
          <a:stretch/>
        </p:blipFill>
        <p:spPr>
          <a:xfrm>
            <a:off x="4745853" y="3140570"/>
            <a:ext cx="2312266" cy="3049398"/>
          </a:xfrm>
          <a:prstGeom prst="rect">
            <a:avLst/>
          </a:prstGeom>
          <a:noFill/>
          <a:ln>
            <a:noFill/>
          </a:ln>
        </p:spPr>
      </p:pic>
      <p:pic>
        <p:nvPicPr>
          <p:cNvPr id="986" name="Google Shape;986;p71"/>
          <p:cNvPicPr preferRelativeResize="0"/>
          <p:nvPr/>
        </p:nvPicPr>
        <p:blipFill rotWithShape="1">
          <a:blip r:embed="rId6">
            <a:alphaModFix/>
          </a:blip>
          <a:srcRect b="0" l="0" r="0" t="0"/>
          <a:stretch/>
        </p:blipFill>
        <p:spPr>
          <a:xfrm>
            <a:off x="8136327" y="3552738"/>
            <a:ext cx="2125380" cy="30058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sp>
        <p:nvSpPr>
          <p:cNvPr id="992" name="Google Shape;992;p7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102870" lvl="0" marL="228600" rtl="0" algn="l">
              <a:lnSpc>
                <a:spcPct val="120000"/>
              </a:lnSpc>
              <a:spcBef>
                <a:spcPts val="0"/>
              </a:spcBef>
              <a:spcAft>
                <a:spcPts val="0"/>
              </a:spcAft>
              <a:buSzPts val="1980"/>
              <a:buNone/>
            </a:pPr>
            <a:r>
              <a:t/>
            </a:r>
            <a:endParaRPr/>
          </a:p>
        </p:txBody>
      </p:sp>
      <p:pic>
        <p:nvPicPr>
          <p:cNvPr id="993" name="Google Shape;993;p72"/>
          <p:cNvPicPr preferRelativeResize="0"/>
          <p:nvPr/>
        </p:nvPicPr>
        <p:blipFill rotWithShape="1">
          <a:blip r:embed="rId3">
            <a:alphaModFix/>
          </a:blip>
          <a:srcRect b="0" l="0" r="0" t="0"/>
          <a:stretch/>
        </p:blipFill>
        <p:spPr>
          <a:xfrm>
            <a:off x="4711513" y="803186"/>
            <a:ext cx="3355249" cy="4869809"/>
          </a:xfrm>
          <a:prstGeom prst="rect">
            <a:avLst/>
          </a:prstGeom>
          <a:noFill/>
          <a:ln>
            <a:noFill/>
          </a:ln>
        </p:spPr>
      </p:pic>
      <p:pic>
        <p:nvPicPr>
          <p:cNvPr id="994" name="Google Shape;994;p72"/>
          <p:cNvPicPr preferRelativeResize="0"/>
          <p:nvPr/>
        </p:nvPicPr>
        <p:blipFill rotWithShape="1">
          <a:blip r:embed="rId4">
            <a:alphaModFix/>
          </a:blip>
          <a:srcRect b="0" l="0" r="0" t="0"/>
          <a:stretch/>
        </p:blipFill>
        <p:spPr>
          <a:xfrm>
            <a:off x="8259382" y="803186"/>
            <a:ext cx="3601047" cy="486980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7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sp>
        <p:nvSpPr>
          <p:cNvPr id="1000" name="Google Shape;1000;p7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102870" lvl="0" marL="228600" rtl="0" algn="l">
              <a:lnSpc>
                <a:spcPct val="120000"/>
              </a:lnSpc>
              <a:spcBef>
                <a:spcPts val="0"/>
              </a:spcBef>
              <a:spcAft>
                <a:spcPts val="0"/>
              </a:spcAft>
              <a:buSzPts val="1980"/>
              <a:buNone/>
            </a:pPr>
            <a:r>
              <a:t/>
            </a:r>
            <a:endParaRPr/>
          </a:p>
        </p:txBody>
      </p:sp>
      <p:pic>
        <p:nvPicPr>
          <p:cNvPr id="1001" name="Google Shape;1001;p73"/>
          <p:cNvPicPr preferRelativeResize="0"/>
          <p:nvPr/>
        </p:nvPicPr>
        <p:blipFill rotWithShape="1">
          <a:blip r:embed="rId3">
            <a:alphaModFix/>
          </a:blip>
          <a:srcRect b="0" l="0" r="0" t="0"/>
          <a:stretch/>
        </p:blipFill>
        <p:spPr>
          <a:xfrm>
            <a:off x="4667813" y="364396"/>
            <a:ext cx="3664916" cy="4441971"/>
          </a:xfrm>
          <a:prstGeom prst="rect">
            <a:avLst/>
          </a:prstGeom>
          <a:noFill/>
          <a:ln>
            <a:noFill/>
          </a:ln>
        </p:spPr>
      </p:pic>
      <p:pic>
        <p:nvPicPr>
          <p:cNvPr id="1002" name="Google Shape;1002;p73"/>
          <p:cNvPicPr preferRelativeResize="0"/>
          <p:nvPr/>
        </p:nvPicPr>
        <p:blipFill rotWithShape="1">
          <a:blip r:embed="rId4">
            <a:alphaModFix/>
          </a:blip>
          <a:srcRect b="0" l="0" r="0" t="0"/>
          <a:stretch/>
        </p:blipFill>
        <p:spPr>
          <a:xfrm>
            <a:off x="8332729" y="309303"/>
            <a:ext cx="3252324" cy="408124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7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pic>
        <p:nvPicPr>
          <p:cNvPr id="1008" name="Google Shape;1008;p74"/>
          <p:cNvPicPr preferRelativeResize="0"/>
          <p:nvPr>
            <p:ph idx="1" type="body"/>
          </p:nvPr>
        </p:nvPicPr>
        <p:blipFill rotWithShape="1">
          <a:blip r:embed="rId3">
            <a:alphaModFix/>
          </a:blip>
          <a:srcRect b="0" l="0" r="0" t="0"/>
          <a:stretch/>
        </p:blipFill>
        <p:spPr>
          <a:xfrm>
            <a:off x="4620918" y="140545"/>
            <a:ext cx="3870172" cy="5248275"/>
          </a:xfrm>
          <a:prstGeom prst="rect">
            <a:avLst/>
          </a:prstGeom>
          <a:noFill/>
          <a:ln>
            <a:noFill/>
          </a:ln>
        </p:spPr>
      </p:pic>
      <p:pic>
        <p:nvPicPr>
          <p:cNvPr id="1009" name="Google Shape;1009;p74"/>
          <p:cNvPicPr preferRelativeResize="0"/>
          <p:nvPr/>
        </p:nvPicPr>
        <p:blipFill rotWithShape="1">
          <a:blip r:embed="rId4">
            <a:alphaModFix/>
          </a:blip>
          <a:srcRect b="0" l="0" r="0" t="0"/>
          <a:stretch/>
        </p:blipFill>
        <p:spPr>
          <a:xfrm>
            <a:off x="8245439" y="311399"/>
            <a:ext cx="3946561" cy="52482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pic>
        <p:nvPicPr>
          <p:cNvPr id="1015" name="Google Shape;1015;p75"/>
          <p:cNvPicPr preferRelativeResize="0"/>
          <p:nvPr>
            <p:ph idx="1" type="body"/>
          </p:nvPr>
        </p:nvPicPr>
        <p:blipFill rotWithShape="1">
          <a:blip r:embed="rId3">
            <a:alphaModFix/>
          </a:blip>
          <a:srcRect b="0" l="0" r="0" t="0"/>
          <a:stretch/>
        </p:blipFill>
        <p:spPr>
          <a:xfrm>
            <a:off x="8505062" y="315070"/>
            <a:ext cx="3633737" cy="4096915"/>
          </a:xfrm>
          <a:prstGeom prst="rect">
            <a:avLst/>
          </a:prstGeom>
          <a:noFill/>
          <a:ln>
            <a:noFill/>
          </a:ln>
        </p:spPr>
      </p:pic>
      <p:pic>
        <p:nvPicPr>
          <p:cNvPr id="1016" name="Google Shape;1016;p75"/>
          <p:cNvPicPr preferRelativeResize="0"/>
          <p:nvPr/>
        </p:nvPicPr>
        <p:blipFill rotWithShape="1">
          <a:blip r:embed="rId4">
            <a:alphaModFix/>
          </a:blip>
          <a:srcRect b="0" l="0" r="0" t="0"/>
          <a:stretch/>
        </p:blipFill>
        <p:spPr>
          <a:xfrm>
            <a:off x="4502837" y="315070"/>
            <a:ext cx="3886998" cy="47439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7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Photo Reports</a:t>
            </a:r>
            <a:endParaRPr/>
          </a:p>
        </p:txBody>
      </p:sp>
      <p:sp>
        <p:nvSpPr>
          <p:cNvPr id="1022" name="Google Shape;1022;p7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102870" lvl="0" marL="228600" rtl="0" algn="l">
              <a:lnSpc>
                <a:spcPct val="120000"/>
              </a:lnSpc>
              <a:spcBef>
                <a:spcPts val="0"/>
              </a:spcBef>
              <a:spcAft>
                <a:spcPts val="0"/>
              </a:spcAft>
              <a:buSzPts val="1980"/>
              <a:buNone/>
            </a:pPr>
            <a:r>
              <a:t/>
            </a:r>
            <a:endParaRPr/>
          </a:p>
        </p:txBody>
      </p:sp>
      <p:pic>
        <p:nvPicPr>
          <p:cNvPr id="1023" name="Google Shape;1023;p76"/>
          <p:cNvPicPr preferRelativeResize="0"/>
          <p:nvPr/>
        </p:nvPicPr>
        <p:blipFill rotWithShape="1">
          <a:blip r:embed="rId3">
            <a:alphaModFix/>
          </a:blip>
          <a:srcRect b="0" l="0" r="0" t="0"/>
          <a:stretch/>
        </p:blipFill>
        <p:spPr>
          <a:xfrm>
            <a:off x="4598931" y="359735"/>
            <a:ext cx="3660452" cy="4446632"/>
          </a:xfrm>
          <a:prstGeom prst="rect">
            <a:avLst/>
          </a:prstGeom>
          <a:noFill/>
          <a:ln>
            <a:noFill/>
          </a:ln>
        </p:spPr>
      </p:pic>
      <p:pic>
        <p:nvPicPr>
          <p:cNvPr id="1024" name="Google Shape;1024;p76"/>
          <p:cNvPicPr preferRelativeResize="0"/>
          <p:nvPr/>
        </p:nvPicPr>
        <p:blipFill rotWithShape="1">
          <a:blip r:embed="rId4">
            <a:alphaModFix/>
          </a:blip>
          <a:srcRect b="0" l="0" r="0" t="0"/>
          <a:stretch/>
        </p:blipFill>
        <p:spPr>
          <a:xfrm>
            <a:off x="8180849" y="803186"/>
            <a:ext cx="3051602" cy="19052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a:t>
            </a:r>
            <a:endParaRPr/>
          </a:p>
        </p:txBody>
      </p:sp>
      <p:sp>
        <p:nvSpPr>
          <p:cNvPr id="452" name="Google Shape;452;p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solidFill>
                  <a:schemeClr val="accent1"/>
                </a:solidFill>
              </a:rPr>
              <a:t>Specific</a:t>
            </a:r>
            <a:endParaRPr/>
          </a:p>
          <a:p>
            <a:pPr indent="-228600" lvl="0" marL="228600" rtl="0" algn="l">
              <a:lnSpc>
                <a:spcPct val="120000"/>
              </a:lnSpc>
              <a:spcBef>
                <a:spcPts val="1000"/>
              </a:spcBef>
              <a:spcAft>
                <a:spcPts val="0"/>
              </a:spcAft>
              <a:buSzPts val="1980"/>
              <a:buChar char="▪"/>
            </a:pPr>
            <a:r>
              <a:rPr lang="en-US"/>
              <a:t>“Were you home for the storm we had in ___. </a:t>
            </a:r>
            <a:r>
              <a:rPr lang="en-US">
                <a:solidFill>
                  <a:schemeClr val="accent1"/>
                </a:solidFill>
              </a:rPr>
              <a:t>Wait for answer</a:t>
            </a:r>
            <a:endParaRPr/>
          </a:p>
          <a:p>
            <a:pPr indent="-228600" lvl="1" marL="685800" rtl="0" algn="l">
              <a:lnSpc>
                <a:spcPct val="120000"/>
              </a:lnSpc>
              <a:spcBef>
                <a:spcPts val="500"/>
              </a:spcBef>
              <a:spcAft>
                <a:spcPts val="0"/>
              </a:spcAft>
              <a:buSzPts val="1760"/>
              <a:buChar char="▪"/>
            </a:pPr>
            <a:r>
              <a:rPr lang="en-US">
                <a:solidFill>
                  <a:schemeClr val="accent1"/>
                </a:solidFill>
              </a:rPr>
              <a:t>If yes </a:t>
            </a:r>
            <a:r>
              <a:rPr lang="en-US"/>
              <a:t>“It was pretty crazy right?! </a:t>
            </a:r>
            <a:r>
              <a:rPr lang="en-US">
                <a:solidFill>
                  <a:schemeClr val="accent1"/>
                </a:solidFill>
              </a:rPr>
              <a:t>Wait for answer </a:t>
            </a:r>
            <a:endParaRPr/>
          </a:p>
          <a:p>
            <a:pPr indent="-228600" lvl="2" marL="1143000" rtl="0" algn="l">
              <a:lnSpc>
                <a:spcPct val="120000"/>
              </a:lnSpc>
              <a:spcBef>
                <a:spcPts val="500"/>
              </a:spcBef>
              <a:spcAft>
                <a:spcPts val="0"/>
              </a:spcAft>
              <a:buSzPts val="1540"/>
              <a:buChar char="▪"/>
            </a:pPr>
            <a:r>
              <a:rPr lang="en-US">
                <a:solidFill>
                  <a:schemeClr val="accent1"/>
                </a:solidFill>
              </a:rPr>
              <a:t>If no</a:t>
            </a:r>
            <a:r>
              <a:rPr lang="en-US"/>
              <a:t>: “Oh no worries at all, we get that all the time.</a:t>
            </a:r>
            <a:endParaRPr/>
          </a:p>
          <a:p>
            <a:pPr indent="-228600" lvl="2" marL="1143000" rtl="0" algn="l">
              <a:lnSpc>
                <a:spcPct val="120000"/>
              </a:lnSpc>
              <a:spcBef>
                <a:spcPts val="500"/>
              </a:spcBef>
              <a:spcAft>
                <a:spcPts val="0"/>
              </a:spcAft>
              <a:buSzPts val="1540"/>
              <a:buChar char="▪"/>
            </a:pPr>
            <a:r>
              <a:rPr lang="en-US">
                <a:solidFill>
                  <a:schemeClr val="accent1"/>
                </a:solidFill>
              </a:rPr>
              <a:t>If yes </a:t>
            </a:r>
            <a:r>
              <a:rPr lang="en-US"/>
              <a:t>move on to next line marked with</a:t>
            </a:r>
            <a:r>
              <a:rPr lang="en-US">
                <a:solidFill>
                  <a:schemeClr val="accent1"/>
                </a:solidFill>
              </a:rPr>
              <a:t> *</a:t>
            </a:r>
            <a:endParaRPr/>
          </a:p>
          <a:p>
            <a:pPr indent="-228600" lvl="1" marL="685800" rtl="0" algn="l">
              <a:lnSpc>
                <a:spcPct val="120000"/>
              </a:lnSpc>
              <a:spcBef>
                <a:spcPts val="500"/>
              </a:spcBef>
              <a:spcAft>
                <a:spcPts val="0"/>
              </a:spcAft>
              <a:buSzPts val="1760"/>
              <a:buChar char="▪"/>
            </a:pPr>
            <a:r>
              <a:rPr lang="en-US">
                <a:solidFill>
                  <a:schemeClr val="accent1"/>
                </a:solidFill>
              </a:rPr>
              <a:t>If no </a:t>
            </a:r>
            <a:r>
              <a:rPr lang="en-US"/>
              <a:t>“That’s good! It was a pretty bad one.”</a:t>
            </a:r>
            <a:endParaRPr/>
          </a:p>
          <a:p>
            <a:pPr indent="-228600" lvl="0" marL="228600" rtl="0" algn="l">
              <a:lnSpc>
                <a:spcPct val="120000"/>
              </a:lnSpc>
              <a:spcBef>
                <a:spcPts val="1000"/>
              </a:spcBef>
              <a:spcAft>
                <a:spcPts val="0"/>
              </a:spcAft>
              <a:buSzPts val="1980"/>
              <a:buChar char="▪"/>
            </a:pPr>
            <a:r>
              <a:rPr lang="en-US">
                <a:solidFill>
                  <a:schemeClr val="accent1"/>
                </a:solidFill>
              </a:rPr>
              <a:t>*</a:t>
            </a:r>
            <a:r>
              <a:rPr lang="en-US"/>
              <a:t>“We’re working with a lot of your neighbors in the area. We’ve been able to help them get fully approved through their insurance company to have their roof replaced.”</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Quiz</a:t>
            </a:r>
            <a:endParaRPr/>
          </a:p>
        </p:txBody>
      </p:sp>
      <p:sp>
        <p:nvSpPr>
          <p:cNvPr id="1030" name="Google Shape;1030;p7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You should already be on the roof when the Adjuster arrives for an Adjuster Meeting – True or False?</a:t>
            </a:r>
            <a:endParaRPr/>
          </a:p>
          <a:p>
            <a:pPr indent="-228600" lvl="0" marL="228600" rtl="0" algn="l">
              <a:lnSpc>
                <a:spcPct val="120000"/>
              </a:lnSpc>
              <a:spcBef>
                <a:spcPts val="1000"/>
              </a:spcBef>
              <a:spcAft>
                <a:spcPts val="0"/>
              </a:spcAft>
              <a:buSzPts val="1980"/>
              <a:buChar char="▪"/>
            </a:pPr>
            <a:r>
              <a:rPr lang="en-US"/>
              <a:t>Where is Step Flashing typically located?</a:t>
            </a:r>
            <a:endParaRPr/>
          </a:p>
          <a:p>
            <a:pPr indent="-228600" lvl="0" marL="228600" rtl="0" algn="l">
              <a:lnSpc>
                <a:spcPct val="120000"/>
              </a:lnSpc>
              <a:spcBef>
                <a:spcPts val="1000"/>
              </a:spcBef>
              <a:spcAft>
                <a:spcPts val="0"/>
              </a:spcAft>
              <a:buSzPts val="1980"/>
              <a:buChar char="▪"/>
            </a:pPr>
            <a:r>
              <a:rPr lang="en-US"/>
              <a:t>What is important to find when you find Step Flashing?</a:t>
            </a:r>
            <a:endParaRPr/>
          </a:p>
          <a:p>
            <a:pPr indent="-228600" lvl="0" marL="228600" rtl="0" algn="l">
              <a:lnSpc>
                <a:spcPct val="120000"/>
              </a:lnSpc>
              <a:spcBef>
                <a:spcPts val="1000"/>
              </a:spcBef>
              <a:spcAft>
                <a:spcPts val="0"/>
              </a:spcAft>
              <a:buSzPts val="1980"/>
              <a:buChar char="▪"/>
            </a:pPr>
            <a:r>
              <a:rPr lang="en-US"/>
              <a:t>Where is Counter/Apron Flashing typically located?</a:t>
            </a:r>
            <a:endParaRPr/>
          </a:p>
          <a:p>
            <a:pPr indent="-228600" lvl="0" marL="228600" rtl="0" algn="l">
              <a:lnSpc>
                <a:spcPct val="120000"/>
              </a:lnSpc>
              <a:spcBef>
                <a:spcPts val="1000"/>
              </a:spcBef>
              <a:spcAft>
                <a:spcPts val="0"/>
              </a:spcAft>
              <a:buSzPts val="1980"/>
              <a:buChar char="▪"/>
            </a:pPr>
            <a:r>
              <a:rPr lang="en-US"/>
              <a:t>During your Photo Report, you should always hold the phone normally (Portrait Orientation) NOT in the Landscape orientation -  True or False?</a:t>
            </a:r>
            <a:endParaRPr/>
          </a:p>
          <a:p>
            <a:pPr indent="-228600" lvl="0" marL="228600" rtl="0" algn="l">
              <a:lnSpc>
                <a:spcPct val="120000"/>
              </a:lnSpc>
              <a:spcBef>
                <a:spcPts val="1000"/>
              </a:spcBef>
              <a:spcAft>
                <a:spcPts val="0"/>
              </a:spcAft>
              <a:buSzPts val="1980"/>
              <a:buChar char="▪"/>
            </a:pPr>
            <a:r>
              <a:rPr lang="en-US"/>
              <a:t>What orientation can your phone be in for the Hover Report?</a:t>
            </a:r>
            <a:endParaRPr/>
          </a:p>
          <a:p>
            <a:pPr indent="-228600" lvl="0" marL="228600" rtl="0" algn="l">
              <a:lnSpc>
                <a:spcPct val="120000"/>
              </a:lnSpc>
              <a:spcBef>
                <a:spcPts val="1000"/>
              </a:spcBef>
              <a:spcAft>
                <a:spcPts val="0"/>
              </a:spcAft>
              <a:buSzPts val="1980"/>
              <a:buChar char="▪"/>
            </a:pPr>
            <a:r>
              <a:rPr lang="en-US"/>
              <a:t>Can you access the Field Portal through a website on a computer or laptop?</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Script Review</a:t>
            </a:r>
            <a:endParaRPr/>
          </a:p>
        </p:txBody>
      </p:sp>
      <p:sp>
        <p:nvSpPr>
          <p:cNvPr id="1036" name="Google Shape;1036;p78"/>
          <p:cNvSpPr txBox="1"/>
          <p:nvPr>
            <p:ph idx="1" type="body"/>
          </p:nvPr>
        </p:nvSpPr>
        <p:spPr>
          <a:xfrm>
            <a:off x="5118447" y="803186"/>
            <a:ext cx="2685945"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More review (Practice Makes Perfect!)</a:t>
            </a:r>
            <a:endParaRPr/>
          </a:p>
          <a:p>
            <a:pPr indent="-228600" lvl="0" marL="228600" rtl="0" algn="l">
              <a:lnSpc>
                <a:spcPct val="120000"/>
              </a:lnSpc>
              <a:spcBef>
                <a:spcPts val="1000"/>
              </a:spcBef>
              <a:spcAft>
                <a:spcPts val="0"/>
              </a:spcAft>
              <a:buSzPts val="1980"/>
              <a:buChar char="▪"/>
            </a:pPr>
            <a:r>
              <a:rPr lang="en-US"/>
              <a:t>If you are “Cleared to Sell” today, you can start signing up deals!</a:t>
            </a:r>
            <a:endParaRPr/>
          </a:p>
        </p:txBody>
      </p:sp>
      <p:pic>
        <p:nvPicPr>
          <p:cNvPr descr="Allen Iverson - Basketball Network - Your daily dose of basketball" id="1037" name="Google Shape;1037;p78"/>
          <p:cNvPicPr preferRelativeResize="0"/>
          <p:nvPr/>
        </p:nvPicPr>
        <p:blipFill rotWithShape="1">
          <a:blip r:embed="rId3">
            <a:alphaModFix/>
          </a:blip>
          <a:srcRect b="0" l="0" r="0" t="0"/>
          <a:stretch/>
        </p:blipFill>
        <p:spPr>
          <a:xfrm>
            <a:off x="7915689" y="897622"/>
            <a:ext cx="4215468" cy="421546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Recap</a:t>
            </a:r>
            <a:endParaRPr/>
          </a:p>
        </p:txBody>
      </p:sp>
      <p:sp>
        <p:nvSpPr>
          <p:cNvPr id="1043" name="Google Shape;1043;p7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Continue to review using the Field Portal App and Sales App</a:t>
            </a:r>
            <a:endParaRPr/>
          </a:p>
          <a:p>
            <a:pPr indent="-228600" lvl="0" marL="228600" rtl="0" algn="l">
              <a:lnSpc>
                <a:spcPct val="120000"/>
              </a:lnSpc>
              <a:spcBef>
                <a:spcPts val="1000"/>
              </a:spcBef>
              <a:spcAft>
                <a:spcPts val="0"/>
              </a:spcAft>
              <a:buSzPts val="1980"/>
              <a:buChar char="▪"/>
            </a:pPr>
            <a:r>
              <a:rPr lang="en-US"/>
              <a:t>Continue to memorize and perfect the entire script</a:t>
            </a:r>
            <a:endParaRPr/>
          </a:p>
          <a:p>
            <a:pPr indent="-228600" lvl="0" marL="228600" rtl="0" algn="l">
              <a:lnSpc>
                <a:spcPct val="120000"/>
              </a:lnSpc>
              <a:spcBef>
                <a:spcPts val="1000"/>
              </a:spcBef>
              <a:spcAft>
                <a:spcPts val="0"/>
              </a:spcAft>
              <a:buSzPts val="1980"/>
              <a:buChar char="▪"/>
            </a:pPr>
            <a:r>
              <a:rPr lang="en-US"/>
              <a:t>Attend Adjuster Meetings with your Field Trainer</a:t>
            </a:r>
            <a:endParaRPr/>
          </a:p>
          <a:p>
            <a:pPr indent="-228600" lvl="0" marL="228600" rtl="0" algn="l">
              <a:lnSpc>
                <a:spcPct val="120000"/>
              </a:lnSpc>
              <a:spcBef>
                <a:spcPts val="1000"/>
              </a:spcBef>
              <a:spcAft>
                <a:spcPts val="0"/>
              </a:spcAft>
              <a:buSzPts val="1980"/>
              <a:buChar char="▪"/>
            </a:pPr>
            <a:r>
              <a:rPr lang="en-US"/>
              <a:t>Make sure you inform your Field Trainer of your own Adjuster Meetings so that they can be there or have someone else assist you with your first 2 Adjuster Meetings</a:t>
            </a:r>
            <a:endParaRPr/>
          </a:p>
          <a:p>
            <a:pPr indent="-228600" lvl="0" marL="228600" rtl="0" algn="l">
              <a:lnSpc>
                <a:spcPct val="120000"/>
              </a:lnSpc>
              <a:spcBef>
                <a:spcPts val="1000"/>
              </a:spcBef>
              <a:spcAft>
                <a:spcPts val="0"/>
              </a:spcAft>
              <a:buSzPts val="1980"/>
              <a:buChar char="▪"/>
            </a:pPr>
            <a:r>
              <a:rPr lang="en-US"/>
              <a:t>Please be in and ready to start at 1000am tomorrow</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7" name="Shape 1047"/>
        <p:cNvGrpSpPr/>
        <p:nvPr/>
      </p:nvGrpSpPr>
      <p:grpSpPr>
        <a:xfrm>
          <a:off x="0" y="0"/>
          <a:ext cx="0" cy="0"/>
          <a:chOff x="0" y="0"/>
          <a:chExt cx="0" cy="0"/>
        </a:xfrm>
      </p:grpSpPr>
      <p:sp>
        <p:nvSpPr>
          <p:cNvPr id="1048" name="Google Shape;1048;p8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049" name="Google Shape;1049;p80"/>
          <p:cNvGrpSpPr/>
          <p:nvPr/>
        </p:nvGrpSpPr>
        <p:grpSpPr>
          <a:xfrm>
            <a:off x="-329674" y="-59376"/>
            <a:ext cx="12515851" cy="6923798"/>
            <a:chOff x="-329674" y="-51881"/>
            <a:chExt cx="12515851" cy="6923798"/>
          </a:xfrm>
        </p:grpSpPr>
        <p:sp>
          <p:nvSpPr>
            <p:cNvPr id="1050" name="Google Shape;1050;p8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80"/>
          <p:cNvSpPr/>
          <p:nvPr/>
        </p:nvSpPr>
        <p:spPr>
          <a:xfrm rot="-668471">
            <a:off x="2173916" y="2448612"/>
            <a:ext cx="4418757" cy="4259609"/>
          </a:xfrm>
          <a:custGeom>
            <a:rect b="b" l="l" r="r" t="t"/>
            <a:pathLst>
              <a:path extrusionOk="0" h="4344781" w="450711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070" name="Google Shape;1070;p80"/>
          <p:cNvSpPr/>
          <p:nvPr/>
        </p:nvSpPr>
        <p:spPr>
          <a:xfrm>
            <a:off x="2354579" y="691977"/>
            <a:ext cx="7761923" cy="5343064"/>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071" name="Google Shape;1071;p80"/>
          <p:cNvSpPr txBox="1"/>
          <p:nvPr>
            <p:ph type="ctrTitle"/>
          </p:nvPr>
        </p:nvSpPr>
        <p:spPr>
          <a:xfrm>
            <a:off x="2571865" y="476750"/>
            <a:ext cx="6959446" cy="1662475"/>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4800"/>
              <a:buFont typeface="Calibri"/>
              <a:buNone/>
            </a:pPr>
            <a:r>
              <a:rPr lang="en-US" sz="4800"/>
              <a:t>Roof-ER Sales Training</a:t>
            </a:r>
            <a:endParaRPr/>
          </a:p>
        </p:txBody>
      </p:sp>
      <p:sp>
        <p:nvSpPr>
          <p:cNvPr id="1072" name="Google Shape;1072;p80"/>
          <p:cNvSpPr txBox="1"/>
          <p:nvPr>
            <p:ph idx="1" type="subTitle"/>
          </p:nvPr>
        </p:nvSpPr>
        <p:spPr>
          <a:xfrm>
            <a:off x="3327068" y="2139225"/>
            <a:ext cx="5414125" cy="3235032"/>
          </a:xfrm>
          <a:prstGeom prst="rect">
            <a:avLst/>
          </a:prstGeom>
          <a:noFill/>
          <a:ln>
            <a:noFill/>
          </a:ln>
        </p:spPr>
        <p:txBody>
          <a:bodyPr anchorCtr="0" anchor="t" bIns="45700" lIns="91425" spcFirstLastPara="1" rIns="91425" wrap="square" tIns="0">
            <a:normAutofit/>
          </a:bodyPr>
          <a:lstStyle/>
          <a:p>
            <a:pPr indent="0" lvl="0" marL="0" rtl="0" algn="ctr">
              <a:spcBef>
                <a:spcPts val="0"/>
              </a:spcBef>
              <a:spcAft>
                <a:spcPts val="0"/>
              </a:spcAft>
              <a:buNone/>
            </a:pPr>
            <a:r>
              <a:t/>
            </a:r>
            <a:endParaRPr sz="2000"/>
          </a:p>
          <a:p>
            <a:pPr indent="0" lvl="0" marL="0" rtl="0" algn="ctr">
              <a:spcBef>
                <a:spcPts val="1000"/>
              </a:spcBef>
              <a:spcAft>
                <a:spcPts val="0"/>
              </a:spcAft>
              <a:buNone/>
            </a:pPr>
            <a:r>
              <a:t/>
            </a: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Shingle Quiz</a:t>
            </a:r>
            <a:endParaRPr/>
          </a:p>
        </p:txBody>
      </p:sp>
      <p:pic>
        <p:nvPicPr>
          <p:cNvPr id="1078" name="Google Shape;1078;p81"/>
          <p:cNvPicPr preferRelativeResize="0"/>
          <p:nvPr>
            <p:ph idx="1" type="body"/>
          </p:nvPr>
        </p:nvPicPr>
        <p:blipFill rotWithShape="1">
          <a:blip r:embed="rId3">
            <a:alphaModFix/>
          </a:blip>
          <a:srcRect b="0" l="0" r="0" t="0"/>
          <a:stretch/>
        </p:blipFill>
        <p:spPr>
          <a:xfrm>
            <a:off x="4540265" y="1345721"/>
            <a:ext cx="3616122" cy="4827523"/>
          </a:xfrm>
          <a:prstGeom prst="rect">
            <a:avLst/>
          </a:prstGeom>
          <a:noFill/>
          <a:ln>
            <a:noFill/>
          </a:ln>
        </p:spPr>
      </p:pic>
      <p:pic>
        <p:nvPicPr>
          <p:cNvPr id="1079" name="Google Shape;1079;p81"/>
          <p:cNvPicPr preferRelativeResize="0"/>
          <p:nvPr/>
        </p:nvPicPr>
        <p:blipFill rotWithShape="1">
          <a:blip r:embed="rId4">
            <a:alphaModFix/>
          </a:blip>
          <a:srcRect b="0" l="0" r="0" t="0"/>
          <a:stretch/>
        </p:blipFill>
        <p:spPr>
          <a:xfrm>
            <a:off x="8309042" y="1345721"/>
            <a:ext cx="3624937" cy="482752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Shingle Quiz</a:t>
            </a:r>
            <a:endParaRPr/>
          </a:p>
        </p:txBody>
      </p:sp>
      <p:pic>
        <p:nvPicPr>
          <p:cNvPr id="1085" name="Google Shape;1085;p82"/>
          <p:cNvPicPr preferRelativeResize="0"/>
          <p:nvPr>
            <p:ph idx="1" type="body"/>
          </p:nvPr>
        </p:nvPicPr>
        <p:blipFill rotWithShape="1">
          <a:blip r:embed="rId3">
            <a:alphaModFix/>
          </a:blip>
          <a:srcRect b="0" l="0" r="0" t="0"/>
          <a:stretch/>
        </p:blipFill>
        <p:spPr>
          <a:xfrm>
            <a:off x="4474569" y="936995"/>
            <a:ext cx="3849921" cy="5126827"/>
          </a:xfrm>
          <a:prstGeom prst="rect">
            <a:avLst/>
          </a:prstGeom>
          <a:noFill/>
          <a:ln>
            <a:noFill/>
          </a:ln>
        </p:spPr>
      </p:pic>
      <p:pic>
        <p:nvPicPr>
          <p:cNvPr id="1086" name="Google Shape;1086;p82"/>
          <p:cNvPicPr preferRelativeResize="0"/>
          <p:nvPr/>
        </p:nvPicPr>
        <p:blipFill rotWithShape="1">
          <a:blip r:embed="rId4">
            <a:alphaModFix/>
          </a:blip>
          <a:srcRect b="0" l="0" r="0" t="0"/>
          <a:stretch/>
        </p:blipFill>
        <p:spPr>
          <a:xfrm>
            <a:off x="8411449" y="936995"/>
            <a:ext cx="3849921" cy="512682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Shingle Quiz</a:t>
            </a:r>
            <a:endParaRPr/>
          </a:p>
        </p:txBody>
      </p:sp>
      <p:pic>
        <p:nvPicPr>
          <p:cNvPr id="1092" name="Google Shape;1092;p83"/>
          <p:cNvPicPr preferRelativeResize="0"/>
          <p:nvPr/>
        </p:nvPicPr>
        <p:blipFill rotWithShape="1">
          <a:blip r:embed="rId3">
            <a:alphaModFix/>
          </a:blip>
          <a:srcRect b="0" l="0" r="0" t="0"/>
          <a:stretch/>
        </p:blipFill>
        <p:spPr>
          <a:xfrm>
            <a:off x="8541738" y="685571"/>
            <a:ext cx="3931401" cy="5248275"/>
          </a:xfrm>
          <a:prstGeom prst="rect">
            <a:avLst/>
          </a:prstGeom>
          <a:noFill/>
          <a:ln>
            <a:noFill/>
          </a:ln>
        </p:spPr>
      </p:pic>
      <p:pic>
        <p:nvPicPr>
          <p:cNvPr id="1093" name="Google Shape;1093;p83"/>
          <p:cNvPicPr preferRelativeResize="0"/>
          <p:nvPr>
            <p:ph idx="1" type="body"/>
          </p:nvPr>
        </p:nvPicPr>
        <p:blipFill rotWithShape="1">
          <a:blip r:embed="rId4">
            <a:alphaModFix/>
          </a:blip>
          <a:srcRect b="0" l="0" r="0" t="0"/>
          <a:stretch/>
        </p:blipFill>
        <p:spPr>
          <a:xfrm>
            <a:off x="4542442" y="685570"/>
            <a:ext cx="3937921" cy="5248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Shingle Quiz</a:t>
            </a:r>
            <a:endParaRPr/>
          </a:p>
        </p:txBody>
      </p:sp>
      <p:pic>
        <p:nvPicPr>
          <p:cNvPr id="1099" name="Google Shape;1099;p84"/>
          <p:cNvPicPr preferRelativeResize="0"/>
          <p:nvPr>
            <p:ph idx="1" type="body"/>
          </p:nvPr>
        </p:nvPicPr>
        <p:blipFill rotWithShape="1">
          <a:blip r:embed="rId3">
            <a:alphaModFix/>
          </a:blip>
          <a:srcRect b="0" l="0" r="0" t="0"/>
          <a:stretch/>
        </p:blipFill>
        <p:spPr>
          <a:xfrm>
            <a:off x="8095933" y="1465469"/>
            <a:ext cx="3515222" cy="4686964"/>
          </a:xfrm>
          <a:prstGeom prst="rect">
            <a:avLst/>
          </a:prstGeom>
          <a:noFill/>
          <a:ln>
            <a:noFill/>
          </a:ln>
        </p:spPr>
      </p:pic>
      <p:pic>
        <p:nvPicPr>
          <p:cNvPr id="1100" name="Google Shape;1100;p84"/>
          <p:cNvPicPr preferRelativeResize="0"/>
          <p:nvPr/>
        </p:nvPicPr>
        <p:blipFill rotWithShape="1">
          <a:blip r:embed="rId4">
            <a:alphaModFix/>
          </a:blip>
          <a:srcRect b="0" l="0" r="0" t="0"/>
          <a:stretch/>
        </p:blipFill>
        <p:spPr>
          <a:xfrm>
            <a:off x="4546432" y="1518248"/>
            <a:ext cx="3390679" cy="452090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4" name="Shape 1104"/>
        <p:cNvGrpSpPr/>
        <p:nvPr/>
      </p:nvGrpSpPr>
      <p:grpSpPr>
        <a:xfrm>
          <a:off x="0" y="0"/>
          <a:ext cx="0" cy="0"/>
          <a:chOff x="0" y="0"/>
          <a:chExt cx="0" cy="0"/>
        </a:xfrm>
      </p:grpSpPr>
      <p:sp>
        <p:nvSpPr>
          <p:cNvPr id="1105" name="Google Shape;1105;p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106" name="Google Shape;1106;p85"/>
          <p:cNvSpPr/>
          <p:nvPr/>
        </p:nvSpPr>
        <p:spPr>
          <a:xfrm rot="-263873">
            <a:off x="296272" y="1026251"/>
            <a:ext cx="7298578" cy="5088488"/>
          </a:xfrm>
          <a:custGeom>
            <a:rect b="b" l="l" r="r" t="t"/>
            <a:pathLst>
              <a:path extrusionOk="0" h="5450297" w="7817532">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107" name="Google Shape;1107;p85"/>
          <p:cNvSpPr/>
          <p:nvPr/>
        </p:nvSpPr>
        <p:spPr>
          <a:xfrm rot="-2700000">
            <a:off x="3554541" y="-619573"/>
            <a:ext cx="9016699" cy="8033868"/>
          </a:xfrm>
          <a:custGeom>
            <a:rect b="b" l="l" r="r" t="t"/>
            <a:pathLst>
              <a:path extrusionOk="0" h="8033868" w="9016699">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108" name="Google Shape;1108;p85"/>
          <p:cNvSpPr txBox="1"/>
          <p:nvPr>
            <p:ph type="title"/>
          </p:nvPr>
        </p:nvSpPr>
        <p:spPr>
          <a:xfrm>
            <a:off x="807720" y="2349925"/>
            <a:ext cx="2441894" cy="2456442"/>
          </a:xfrm>
          <a:prstGeom prst="rect">
            <a:avLst/>
          </a:prstGeom>
          <a:noFill/>
          <a:ln>
            <a:noFill/>
          </a:ln>
        </p:spPr>
        <p:txBody>
          <a:bodyPr anchorCtr="0" anchor="ctr" bIns="228600" lIns="228600" spcFirstLastPara="1" rIns="228600" wrap="square" tIns="228600">
            <a:normAutofit/>
          </a:bodyPr>
          <a:lstStyle/>
          <a:p>
            <a:pPr indent="0" lvl="0" marL="0" rtl="0" algn="l">
              <a:lnSpc>
                <a:spcPct val="85000"/>
              </a:lnSpc>
              <a:spcBef>
                <a:spcPts val="0"/>
              </a:spcBef>
              <a:spcAft>
                <a:spcPts val="0"/>
              </a:spcAft>
              <a:buClr>
                <a:srgbClr val="FFFEFF"/>
              </a:buClr>
              <a:buSzPts val="3200"/>
              <a:buFont typeface="Calibri"/>
              <a:buNone/>
            </a:pPr>
            <a:r>
              <a:rPr lang="en-US" sz="3200"/>
              <a:t>Google Drive</a:t>
            </a:r>
            <a:endParaRPr/>
          </a:p>
        </p:txBody>
      </p:sp>
      <p:pic>
        <p:nvPicPr>
          <p:cNvPr id="1109" name="Google Shape;1109;p85"/>
          <p:cNvPicPr preferRelativeResize="0"/>
          <p:nvPr>
            <p:ph idx="1" type="body"/>
          </p:nvPr>
        </p:nvPicPr>
        <p:blipFill rotWithShape="1">
          <a:blip r:embed="rId3">
            <a:alphaModFix/>
          </a:blip>
          <a:srcRect b="0" l="0" r="58074" t="0"/>
          <a:stretch/>
        </p:blipFill>
        <p:spPr>
          <a:xfrm>
            <a:off x="5646187" y="561674"/>
            <a:ext cx="4489869" cy="1336137"/>
          </a:xfrm>
          <a:prstGeom prst="rect">
            <a:avLst/>
          </a:prstGeom>
          <a:noFill/>
          <a:ln>
            <a:noFill/>
          </a:ln>
        </p:spPr>
      </p:pic>
      <p:pic>
        <p:nvPicPr>
          <p:cNvPr id="1110" name="Google Shape;1110;p85"/>
          <p:cNvPicPr preferRelativeResize="0"/>
          <p:nvPr/>
        </p:nvPicPr>
        <p:blipFill rotWithShape="1">
          <a:blip r:embed="rId4">
            <a:alphaModFix/>
          </a:blip>
          <a:srcRect b="0" l="0" r="0" t="0"/>
          <a:stretch/>
        </p:blipFill>
        <p:spPr>
          <a:xfrm>
            <a:off x="4175844" y="1967650"/>
            <a:ext cx="3302476" cy="2367348"/>
          </a:xfrm>
          <a:prstGeom prst="rect">
            <a:avLst/>
          </a:prstGeom>
          <a:noFill/>
          <a:ln>
            <a:noFill/>
          </a:ln>
        </p:spPr>
      </p:pic>
      <p:pic>
        <p:nvPicPr>
          <p:cNvPr id="1111" name="Google Shape;1111;p85"/>
          <p:cNvPicPr preferRelativeResize="0"/>
          <p:nvPr/>
        </p:nvPicPr>
        <p:blipFill rotWithShape="1">
          <a:blip r:embed="rId5">
            <a:alphaModFix/>
          </a:blip>
          <a:srcRect b="0" l="0" r="0" t="0"/>
          <a:stretch/>
        </p:blipFill>
        <p:spPr>
          <a:xfrm>
            <a:off x="5284218" y="4373021"/>
            <a:ext cx="5365661" cy="21199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8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Additional Scripts</a:t>
            </a:r>
            <a:endParaRPr/>
          </a:p>
        </p:txBody>
      </p:sp>
      <p:sp>
        <p:nvSpPr>
          <p:cNvPr id="1117" name="Google Shape;1117;p8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We will briefly review the remaining scripts</a:t>
            </a:r>
            <a:endParaRPr/>
          </a:p>
          <a:p>
            <a:pPr indent="-228600" lvl="0" marL="228600" rtl="0" algn="l">
              <a:lnSpc>
                <a:spcPct val="120000"/>
              </a:lnSpc>
              <a:spcBef>
                <a:spcPts val="1000"/>
              </a:spcBef>
              <a:spcAft>
                <a:spcPts val="0"/>
              </a:spcAft>
              <a:buSzPts val="1980"/>
              <a:buChar char="▪"/>
            </a:pPr>
            <a:r>
              <a:rPr lang="en-US"/>
              <a:t>Continue to review on your own and with your Field Trainer</a:t>
            </a:r>
            <a:endParaRPr/>
          </a:p>
          <a:p>
            <a:pPr indent="-228600" lvl="0" marL="228600" rtl="0" algn="l">
              <a:lnSpc>
                <a:spcPct val="120000"/>
              </a:lnSpc>
              <a:spcBef>
                <a:spcPts val="1000"/>
              </a:spcBef>
              <a:spcAft>
                <a:spcPts val="0"/>
              </a:spcAft>
              <a:buSzPts val="1980"/>
              <a:buChar char="▪"/>
            </a:pPr>
            <a:r>
              <a:rPr lang="en-US"/>
              <a:t>We will dive a little deeper into the Post AM Script and Full Approval Estimate Phone Call (not required to memorize)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Initial Pitch Quiz</a:t>
            </a:r>
            <a:endParaRPr/>
          </a:p>
        </p:txBody>
      </p:sp>
      <p:sp>
        <p:nvSpPr>
          <p:cNvPr id="458" name="Google Shape;458;p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What are the 5 Non-Negotiables?</a:t>
            </a:r>
            <a:endParaRPr/>
          </a:p>
          <a:p>
            <a:pPr indent="-228600" lvl="0" marL="228600" rtl="0" algn="l">
              <a:lnSpc>
                <a:spcPct val="120000"/>
              </a:lnSpc>
              <a:spcBef>
                <a:spcPts val="1000"/>
              </a:spcBef>
              <a:spcAft>
                <a:spcPts val="0"/>
              </a:spcAft>
              <a:buSzPts val="1980"/>
              <a:buChar char="▪"/>
            </a:pPr>
            <a:r>
              <a:rPr lang="en-US"/>
              <a:t>What are the first two sentences of the Initial Pitch?</a:t>
            </a:r>
            <a:endParaRPr/>
          </a:p>
          <a:p>
            <a:pPr indent="-228600" lvl="0" marL="228600" rtl="0" algn="l">
              <a:lnSpc>
                <a:spcPct val="120000"/>
              </a:lnSpc>
              <a:spcBef>
                <a:spcPts val="1000"/>
              </a:spcBef>
              <a:spcAft>
                <a:spcPts val="0"/>
              </a:spcAft>
              <a:buSzPts val="1980"/>
              <a:buChar char="▪"/>
            </a:pPr>
            <a:r>
              <a:rPr lang="en-US"/>
              <a:t>What are the next 2 in the generic script?</a:t>
            </a:r>
            <a:endParaRPr/>
          </a:p>
          <a:p>
            <a:pPr indent="-228600" lvl="0" marL="228600" rtl="0" algn="l">
              <a:lnSpc>
                <a:spcPct val="120000"/>
              </a:lnSpc>
              <a:spcBef>
                <a:spcPts val="1000"/>
              </a:spcBef>
              <a:spcAft>
                <a:spcPts val="0"/>
              </a:spcAft>
              <a:buSzPts val="1980"/>
              <a:buChar char="▪"/>
            </a:pPr>
            <a:r>
              <a:rPr lang="en-US"/>
              <a:t>What are the next 3 lines if you are mentioning a specific storm date?</a:t>
            </a:r>
            <a:endParaRPr/>
          </a:p>
          <a:p>
            <a:pPr indent="-228600" lvl="0" marL="228600" rtl="0" algn="l">
              <a:lnSpc>
                <a:spcPct val="120000"/>
              </a:lnSpc>
              <a:spcBef>
                <a:spcPts val="1000"/>
              </a:spcBef>
              <a:spcAft>
                <a:spcPts val="0"/>
              </a:spcAft>
              <a:buSzPts val="1980"/>
              <a:buChar char="▪"/>
            </a:pPr>
            <a:r>
              <a:rPr lang="en-US"/>
              <a:t>Fill in the blanks: “While I’m here in the neighborhood, I am conducting a _____ _____ ____ __ __ __ __ ____ ______, ________damage.</a:t>
            </a:r>
            <a:endParaRPr/>
          </a:p>
          <a:p>
            <a:pPr indent="-228600" lvl="0" marL="228600" rtl="0" algn="l">
              <a:lnSpc>
                <a:spcPct val="120000"/>
              </a:lnSpc>
              <a:spcBef>
                <a:spcPts val="1000"/>
              </a:spcBef>
              <a:spcAft>
                <a:spcPts val="0"/>
              </a:spcAft>
              <a:buSzPts val="1980"/>
              <a:buChar char="▪"/>
            </a:pPr>
            <a:r>
              <a:rPr lang="en-US"/>
              <a:t>What are the next 2 sentences after they agree to let you do the inspection?</a:t>
            </a:r>
            <a:endParaRPr/>
          </a:p>
          <a:p>
            <a:pPr indent="-228600" lvl="0" marL="228600" rtl="0" algn="l">
              <a:lnSpc>
                <a:spcPct val="120000"/>
              </a:lnSpc>
              <a:spcBef>
                <a:spcPts val="1000"/>
              </a:spcBef>
              <a:spcAft>
                <a:spcPts val="0"/>
              </a:spcAft>
              <a:buSzPts val="1980"/>
              <a:buChar char="▪"/>
            </a:pPr>
            <a:r>
              <a:rPr lang="en-US"/>
              <a:t>What is the last sentence of the Initial Pitch Script?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8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Email Templates</a:t>
            </a:r>
            <a:endParaRPr/>
          </a:p>
        </p:txBody>
      </p:sp>
      <p:sp>
        <p:nvSpPr>
          <p:cNvPr id="1123" name="Google Shape;1123;p8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We will briefly review these now</a:t>
            </a:r>
            <a:endParaRPr/>
          </a:p>
          <a:p>
            <a:pPr indent="-228600" lvl="0" marL="228600" rtl="0" algn="l">
              <a:lnSpc>
                <a:spcPct val="120000"/>
              </a:lnSpc>
              <a:spcBef>
                <a:spcPts val="1000"/>
              </a:spcBef>
              <a:spcAft>
                <a:spcPts val="0"/>
              </a:spcAft>
              <a:buSzPts val="1980"/>
              <a:buChar char="▪"/>
            </a:pPr>
            <a:r>
              <a:rPr lang="en-US"/>
              <a:t>Be most comfortable with </a:t>
            </a:r>
            <a:r>
              <a:rPr lang="en-US">
                <a:solidFill>
                  <a:schemeClr val="accent1"/>
                </a:solidFill>
              </a:rPr>
              <a:t>Post AM Email Template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8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Average Ticket/Tracking Sales</a:t>
            </a:r>
            <a:endParaRPr/>
          </a:p>
        </p:txBody>
      </p:sp>
      <p:sp>
        <p:nvSpPr>
          <p:cNvPr id="1129" name="Google Shape;1129;p88"/>
          <p:cNvSpPr txBox="1"/>
          <p:nvPr>
            <p:ph idx="1" type="body"/>
          </p:nvPr>
        </p:nvSpPr>
        <p:spPr>
          <a:xfrm>
            <a:off x="5127073" y="1191375"/>
            <a:ext cx="6281873" cy="5248622"/>
          </a:xfrm>
          <a:prstGeom prst="rect">
            <a:avLst/>
          </a:prstGeom>
          <a:noFill/>
          <a:ln>
            <a:noFill/>
          </a:ln>
        </p:spPr>
        <p:txBody>
          <a:bodyPr anchorCtr="0" anchor="ctr" bIns="45700" lIns="91425" spcFirstLastPara="1" rIns="91425" wrap="square" tIns="45700">
            <a:normAutofit fontScale="85000" lnSpcReduction="20000"/>
          </a:bodyPr>
          <a:lstStyle/>
          <a:p>
            <a:pPr indent="-219170" lvl="0" marL="228600" rtl="0" algn="l">
              <a:lnSpc>
                <a:spcPct val="120000"/>
              </a:lnSpc>
              <a:spcBef>
                <a:spcPts val="0"/>
              </a:spcBef>
              <a:spcAft>
                <a:spcPts val="0"/>
              </a:spcAft>
              <a:buSzPct val="109999"/>
              <a:buChar char="▪"/>
            </a:pPr>
            <a:r>
              <a:rPr lang="en-US"/>
              <a:t>Average ticket as a company is between $23k - $25k</a:t>
            </a:r>
            <a:endParaRPr/>
          </a:p>
          <a:p>
            <a:pPr indent="-219170" lvl="0" marL="228600" rtl="0" algn="l">
              <a:lnSpc>
                <a:spcPct val="120000"/>
              </a:lnSpc>
              <a:spcBef>
                <a:spcPts val="1000"/>
              </a:spcBef>
              <a:spcAft>
                <a:spcPts val="0"/>
              </a:spcAft>
              <a:buSzPct val="109999"/>
              <a:buChar char="▪"/>
            </a:pPr>
            <a:r>
              <a:rPr lang="en-US"/>
              <a:t>This average varies greatly per sales rep!</a:t>
            </a:r>
            <a:endParaRPr/>
          </a:p>
          <a:p>
            <a:pPr indent="-220218" lvl="1" marL="685800" rtl="0" algn="l">
              <a:lnSpc>
                <a:spcPct val="120000"/>
              </a:lnSpc>
              <a:spcBef>
                <a:spcPts val="500"/>
              </a:spcBef>
              <a:spcAft>
                <a:spcPts val="0"/>
              </a:spcAft>
              <a:buSzPct val="110000"/>
              <a:buChar char="▪"/>
            </a:pPr>
            <a:r>
              <a:rPr lang="en-US"/>
              <a:t>Naturally, sales reps who have been here longer have average tickets of $30-$40k+!</a:t>
            </a:r>
            <a:endParaRPr/>
          </a:p>
          <a:p>
            <a:pPr indent="-220218" lvl="1" marL="685800" rtl="0" algn="l">
              <a:lnSpc>
                <a:spcPct val="120000"/>
              </a:lnSpc>
              <a:spcBef>
                <a:spcPts val="500"/>
              </a:spcBef>
              <a:spcAft>
                <a:spcPts val="0"/>
              </a:spcAft>
              <a:buSzPct val="110000"/>
              <a:buChar char="▪"/>
            </a:pPr>
            <a:r>
              <a:rPr lang="en-US"/>
              <a:t>While, on the other hand, newer reps will sometimes have average tickets of $15-20k or less.</a:t>
            </a:r>
            <a:endParaRPr/>
          </a:p>
          <a:p>
            <a:pPr indent="-219170" lvl="0" marL="228600" rtl="0" algn="l">
              <a:lnSpc>
                <a:spcPct val="120000"/>
              </a:lnSpc>
              <a:spcBef>
                <a:spcPts val="1000"/>
              </a:spcBef>
              <a:spcAft>
                <a:spcPts val="0"/>
              </a:spcAft>
              <a:buSzPct val="109999"/>
              <a:buChar char="▪"/>
            </a:pPr>
            <a:r>
              <a:rPr lang="en-US"/>
              <a:t>Tips to increase average ticket</a:t>
            </a:r>
            <a:endParaRPr/>
          </a:p>
          <a:p>
            <a:pPr indent="-220218" lvl="1" marL="685800" rtl="0" algn="l">
              <a:lnSpc>
                <a:spcPct val="120000"/>
              </a:lnSpc>
              <a:spcBef>
                <a:spcPts val="500"/>
              </a:spcBef>
              <a:spcAft>
                <a:spcPts val="0"/>
              </a:spcAft>
              <a:buSzPct val="110000"/>
              <a:buChar char="▪"/>
            </a:pPr>
            <a:r>
              <a:rPr lang="en-US"/>
              <a:t>Take pictures of hail damage to: </a:t>
            </a:r>
            <a:endParaRPr/>
          </a:p>
          <a:p>
            <a:pPr indent="-221265" lvl="2" marL="1143000" rtl="0" algn="l">
              <a:lnSpc>
                <a:spcPct val="120000"/>
              </a:lnSpc>
              <a:spcBef>
                <a:spcPts val="500"/>
              </a:spcBef>
              <a:spcAft>
                <a:spcPts val="0"/>
              </a:spcAft>
              <a:buSzPct val="110000"/>
              <a:buChar char="▪"/>
            </a:pPr>
            <a:r>
              <a:rPr lang="en-US"/>
              <a:t>DOWNSPOUTS and GUTTERS</a:t>
            </a:r>
            <a:endParaRPr/>
          </a:p>
          <a:p>
            <a:pPr indent="-221265" lvl="2" marL="1143000" rtl="0" algn="l">
              <a:lnSpc>
                <a:spcPct val="120000"/>
              </a:lnSpc>
              <a:spcBef>
                <a:spcPts val="500"/>
              </a:spcBef>
              <a:spcAft>
                <a:spcPts val="0"/>
              </a:spcAft>
              <a:buSzPct val="110000"/>
              <a:buChar char="▪"/>
            </a:pPr>
            <a:r>
              <a:rPr lang="en-US"/>
              <a:t>WINDOW WRAPS</a:t>
            </a:r>
            <a:endParaRPr/>
          </a:p>
          <a:p>
            <a:pPr indent="-221265" lvl="2" marL="1143000" rtl="0" algn="l">
              <a:lnSpc>
                <a:spcPct val="120000"/>
              </a:lnSpc>
              <a:spcBef>
                <a:spcPts val="500"/>
              </a:spcBef>
              <a:spcAft>
                <a:spcPts val="0"/>
              </a:spcAft>
              <a:buSzPct val="110000"/>
              <a:buChar char="▪"/>
            </a:pPr>
            <a:r>
              <a:rPr lang="en-US"/>
              <a:t>WINDOW SCREENS</a:t>
            </a:r>
            <a:endParaRPr/>
          </a:p>
          <a:p>
            <a:pPr indent="-221265" lvl="2" marL="1143000" rtl="0" algn="l">
              <a:lnSpc>
                <a:spcPct val="120000"/>
              </a:lnSpc>
              <a:spcBef>
                <a:spcPts val="500"/>
              </a:spcBef>
              <a:spcAft>
                <a:spcPts val="0"/>
              </a:spcAft>
              <a:buSzPct val="110000"/>
              <a:buChar char="▪"/>
            </a:pPr>
            <a:r>
              <a:rPr lang="en-US"/>
              <a:t>ALL METALS THAT CAN POTENTIALLY BE DAMAGED BY HAIL</a:t>
            </a:r>
            <a:endParaRPr/>
          </a:p>
          <a:p>
            <a:pPr indent="-221265" lvl="2" marL="1143000" rtl="0" algn="l">
              <a:lnSpc>
                <a:spcPct val="120000"/>
              </a:lnSpc>
              <a:spcBef>
                <a:spcPts val="500"/>
              </a:spcBef>
              <a:spcAft>
                <a:spcPts val="0"/>
              </a:spcAft>
              <a:buSzPct val="110000"/>
              <a:buChar char="▪"/>
            </a:pPr>
            <a:r>
              <a:rPr lang="en-US"/>
              <a:t>METAL ROOFING ESPECIALLY OVER WINDOWS OR PORCHES</a:t>
            </a:r>
            <a:endParaRPr/>
          </a:p>
          <a:p>
            <a:pPr indent="-220218" lvl="1" marL="685800" rtl="0" algn="l">
              <a:lnSpc>
                <a:spcPct val="120000"/>
              </a:lnSpc>
              <a:spcBef>
                <a:spcPts val="500"/>
              </a:spcBef>
              <a:spcAft>
                <a:spcPts val="0"/>
              </a:spcAft>
              <a:buSzPct val="110000"/>
              <a:buChar char="▪"/>
            </a:pPr>
            <a:r>
              <a:rPr lang="en-US"/>
              <a:t>Track your sales</a:t>
            </a:r>
            <a:endParaRPr/>
          </a:p>
          <a:p>
            <a:pPr indent="-221265" lvl="2" marL="1143000" rtl="0" algn="l">
              <a:lnSpc>
                <a:spcPct val="120000"/>
              </a:lnSpc>
              <a:spcBef>
                <a:spcPts val="500"/>
              </a:spcBef>
              <a:spcAft>
                <a:spcPts val="0"/>
              </a:spcAft>
              <a:buSzPct val="110000"/>
              <a:buChar char="▪"/>
            </a:pPr>
            <a:r>
              <a:rPr lang="en-US"/>
              <a:t>Sales Tracker</a:t>
            </a:r>
            <a:endParaRPr/>
          </a:p>
          <a:p>
            <a:pPr indent="-138144" lvl="2" marL="1143000" rtl="0" algn="l">
              <a:lnSpc>
                <a:spcPct val="120000"/>
              </a:lnSpc>
              <a:spcBef>
                <a:spcPts val="500"/>
              </a:spcBef>
              <a:spcAft>
                <a:spcPts val="0"/>
              </a:spcAft>
              <a:buSzPct val="110000"/>
              <a:buNone/>
            </a:pPr>
            <a:r>
              <a:t/>
            </a:r>
            <a:endParaRPr/>
          </a:p>
          <a:p>
            <a:pPr indent="-138144" lvl="2" marL="1143000" rtl="0" algn="l">
              <a:lnSpc>
                <a:spcPct val="120000"/>
              </a:lnSpc>
              <a:spcBef>
                <a:spcPts val="500"/>
              </a:spcBef>
              <a:spcAft>
                <a:spcPts val="0"/>
              </a:spcAft>
              <a:buSzPct val="110000"/>
              <a:buNone/>
            </a:pPr>
            <a:r>
              <a:t/>
            </a:r>
            <a:endParaRPr/>
          </a:p>
          <a:p>
            <a:pPr indent="-125222" lvl="1" marL="685800" rtl="0" algn="l">
              <a:lnSpc>
                <a:spcPct val="120000"/>
              </a:lnSpc>
              <a:spcBef>
                <a:spcPts val="500"/>
              </a:spcBef>
              <a:spcAft>
                <a:spcPts val="0"/>
              </a:spcAft>
              <a:buSzPct val="1100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8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Technology</a:t>
            </a:r>
            <a:endParaRPr/>
          </a:p>
        </p:txBody>
      </p:sp>
      <p:sp>
        <p:nvSpPr>
          <p:cNvPr id="1135" name="Google Shape;1135;p89"/>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Let’s take some time, if needed, to answer any technology questions that you may have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9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Common Abbreviations</a:t>
            </a:r>
            <a:endParaRPr/>
          </a:p>
        </p:txBody>
      </p:sp>
      <p:sp>
        <p:nvSpPr>
          <p:cNvPr id="1141" name="Google Shape;1141;p90"/>
          <p:cNvSpPr txBox="1"/>
          <p:nvPr>
            <p:ph idx="1" type="body"/>
          </p:nvPr>
        </p:nvSpPr>
        <p:spPr>
          <a:xfrm>
            <a:off x="4489273" y="-1"/>
            <a:ext cx="7632819" cy="6778305"/>
          </a:xfrm>
          <a:prstGeom prst="rect">
            <a:avLst/>
          </a:prstGeom>
          <a:noFill/>
          <a:ln>
            <a:noFill/>
          </a:ln>
        </p:spPr>
        <p:txBody>
          <a:bodyPr anchorCtr="0" anchor="ctr" bIns="45700" lIns="91425" spcFirstLastPara="1" rIns="91425" wrap="square" tIns="45700">
            <a:normAutofit fontScale="62500" lnSpcReduction="20000"/>
          </a:bodyPr>
          <a:lstStyle/>
          <a:p>
            <a:pPr indent="-228600" lvl="0" marL="228600" rtl="0" algn="l">
              <a:lnSpc>
                <a:spcPct val="120000"/>
              </a:lnSpc>
              <a:spcBef>
                <a:spcPts val="0"/>
              </a:spcBef>
              <a:spcAft>
                <a:spcPts val="0"/>
              </a:spcAft>
              <a:buSzPct val="109999"/>
              <a:buChar char="▪"/>
            </a:pPr>
            <a:r>
              <a:rPr lang="en-US"/>
              <a:t>HO = Homeowner</a:t>
            </a:r>
            <a:endParaRPr/>
          </a:p>
          <a:p>
            <a:pPr indent="-228600" lvl="0" marL="228600" rtl="0" algn="l">
              <a:lnSpc>
                <a:spcPct val="120000"/>
              </a:lnSpc>
              <a:spcBef>
                <a:spcPts val="1000"/>
              </a:spcBef>
              <a:spcAft>
                <a:spcPts val="0"/>
              </a:spcAft>
              <a:buSzPct val="109999"/>
              <a:buChar char="▪"/>
            </a:pPr>
            <a:r>
              <a:rPr lang="en-US"/>
              <a:t>FU = Follow Up</a:t>
            </a:r>
            <a:endParaRPr/>
          </a:p>
          <a:p>
            <a:pPr indent="-228600" lvl="0" marL="228600" rtl="0" algn="l">
              <a:lnSpc>
                <a:spcPct val="120000"/>
              </a:lnSpc>
              <a:spcBef>
                <a:spcPts val="1000"/>
              </a:spcBef>
              <a:spcAft>
                <a:spcPts val="0"/>
              </a:spcAft>
              <a:buSzPct val="109999"/>
              <a:buChar char="▪"/>
            </a:pPr>
            <a:r>
              <a:rPr lang="en-US"/>
              <a:t>AM = Adjuster Meeting</a:t>
            </a:r>
            <a:endParaRPr/>
          </a:p>
          <a:p>
            <a:pPr indent="-228600" lvl="0" marL="228600" rtl="0" algn="l">
              <a:lnSpc>
                <a:spcPct val="120000"/>
              </a:lnSpc>
              <a:spcBef>
                <a:spcPts val="1000"/>
              </a:spcBef>
              <a:spcAft>
                <a:spcPts val="0"/>
              </a:spcAft>
              <a:buSzPct val="109999"/>
              <a:buChar char="▪"/>
            </a:pPr>
            <a:r>
              <a:rPr lang="en-US"/>
              <a:t>SF = State Farm</a:t>
            </a:r>
            <a:endParaRPr/>
          </a:p>
          <a:p>
            <a:pPr indent="-228600" lvl="0" marL="228600" rtl="0" algn="l">
              <a:lnSpc>
                <a:spcPct val="120000"/>
              </a:lnSpc>
              <a:spcBef>
                <a:spcPts val="1000"/>
              </a:spcBef>
              <a:spcAft>
                <a:spcPts val="0"/>
              </a:spcAft>
              <a:buSzPct val="109999"/>
              <a:buChar char="▪"/>
            </a:pPr>
            <a:r>
              <a:rPr lang="en-US"/>
              <a:t>PC = Project Coordinator</a:t>
            </a:r>
            <a:endParaRPr/>
          </a:p>
          <a:p>
            <a:pPr indent="-228600" lvl="0" marL="228600" rtl="0" algn="l">
              <a:lnSpc>
                <a:spcPct val="120000"/>
              </a:lnSpc>
              <a:spcBef>
                <a:spcPts val="1000"/>
              </a:spcBef>
              <a:spcAft>
                <a:spcPts val="0"/>
              </a:spcAft>
              <a:buSzPct val="109999"/>
              <a:buChar char="▪"/>
            </a:pPr>
            <a:r>
              <a:rPr lang="en-US"/>
              <a:t>PM = Project Meeting</a:t>
            </a:r>
            <a:endParaRPr/>
          </a:p>
          <a:p>
            <a:pPr indent="-228600" lvl="0" marL="228600" rtl="0" algn="l">
              <a:lnSpc>
                <a:spcPct val="120000"/>
              </a:lnSpc>
              <a:spcBef>
                <a:spcPts val="1000"/>
              </a:spcBef>
              <a:spcAft>
                <a:spcPts val="0"/>
              </a:spcAft>
              <a:buSzPct val="109999"/>
              <a:buChar char="▪"/>
            </a:pPr>
            <a:r>
              <a:rPr lang="en-US"/>
              <a:t>Supp = Supplement</a:t>
            </a:r>
            <a:endParaRPr/>
          </a:p>
          <a:p>
            <a:pPr indent="-228600" lvl="0" marL="228600" rtl="0" algn="l">
              <a:lnSpc>
                <a:spcPct val="120000"/>
              </a:lnSpc>
              <a:spcBef>
                <a:spcPts val="1000"/>
              </a:spcBef>
              <a:spcAft>
                <a:spcPts val="0"/>
              </a:spcAft>
              <a:buSzPct val="109999"/>
              <a:buChar char="▪"/>
            </a:pPr>
            <a:r>
              <a:rPr lang="en-US"/>
              <a:t>RA = Repair Attempt</a:t>
            </a:r>
            <a:endParaRPr/>
          </a:p>
          <a:p>
            <a:pPr indent="-228600" lvl="0" marL="228600" rtl="0" algn="l">
              <a:lnSpc>
                <a:spcPct val="120000"/>
              </a:lnSpc>
              <a:spcBef>
                <a:spcPts val="1000"/>
              </a:spcBef>
              <a:spcAft>
                <a:spcPts val="0"/>
              </a:spcAft>
              <a:buSzPct val="109999"/>
              <a:buChar char="▪"/>
            </a:pPr>
            <a:r>
              <a:rPr lang="en-US"/>
              <a:t>WND = Work Not Doing</a:t>
            </a:r>
            <a:endParaRPr/>
          </a:p>
          <a:p>
            <a:pPr indent="-228600" lvl="0" marL="228600" rtl="0" algn="l">
              <a:lnSpc>
                <a:spcPct val="120000"/>
              </a:lnSpc>
              <a:spcBef>
                <a:spcPts val="1000"/>
              </a:spcBef>
              <a:spcAft>
                <a:spcPts val="0"/>
              </a:spcAft>
              <a:buSzPct val="109999"/>
              <a:buChar char="▪"/>
            </a:pPr>
            <a:r>
              <a:rPr lang="en-US"/>
              <a:t>LVM = Left Voicemail</a:t>
            </a:r>
            <a:endParaRPr/>
          </a:p>
          <a:p>
            <a:pPr indent="-228600" lvl="0" marL="228600" rtl="0" algn="l">
              <a:lnSpc>
                <a:spcPct val="120000"/>
              </a:lnSpc>
              <a:spcBef>
                <a:spcPts val="1000"/>
              </a:spcBef>
              <a:spcAft>
                <a:spcPts val="0"/>
              </a:spcAft>
              <a:buSzPct val="109999"/>
              <a:buChar char="▪"/>
            </a:pPr>
            <a:r>
              <a:rPr lang="en-US"/>
              <a:t>ACV = Actual Cash Value</a:t>
            </a:r>
            <a:endParaRPr/>
          </a:p>
          <a:p>
            <a:pPr indent="-228600" lvl="0" marL="228600" rtl="0" algn="l">
              <a:lnSpc>
                <a:spcPct val="120000"/>
              </a:lnSpc>
              <a:spcBef>
                <a:spcPts val="1000"/>
              </a:spcBef>
              <a:spcAft>
                <a:spcPts val="0"/>
              </a:spcAft>
              <a:buSzPct val="109999"/>
              <a:buChar char="▪"/>
            </a:pPr>
            <a:r>
              <a:rPr lang="en-US"/>
              <a:t>DP = Downpayment</a:t>
            </a:r>
            <a:endParaRPr/>
          </a:p>
          <a:p>
            <a:pPr indent="-228600" lvl="0" marL="228600" rtl="0" algn="l">
              <a:lnSpc>
                <a:spcPct val="120000"/>
              </a:lnSpc>
              <a:spcBef>
                <a:spcPts val="1000"/>
              </a:spcBef>
              <a:spcAft>
                <a:spcPts val="0"/>
              </a:spcAft>
              <a:buSzPct val="109999"/>
              <a:buChar char="▪"/>
            </a:pPr>
            <a:r>
              <a:rPr lang="en-US"/>
              <a:t>PA = Public Adjuster</a:t>
            </a:r>
            <a:endParaRPr/>
          </a:p>
          <a:p>
            <a:pPr indent="-228600" lvl="0" marL="228600" rtl="0" algn="l">
              <a:lnSpc>
                <a:spcPct val="120000"/>
              </a:lnSpc>
              <a:spcBef>
                <a:spcPts val="1000"/>
              </a:spcBef>
              <a:spcAft>
                <a:spcPts val="0"/>
              </a:spcAft>
              <a:buSzPct val="109999"/>
              <a:buChar char="▪"/>
            </a:pPr>
            <a:r>
              <a:rPr lang="en-US"/>
              <a:t>CP = Completion Payment</a:t>
            </a:r>
            <a:endParaRPr/>
          </a:p>
          <a:p>
            <a:pPr indent="-228600" lvl="0" marL="228600" rtl="0" algn="l">
              <a:lnSpc>
                <a:spcPct val="120000"/>
              </a:lnSpc>
              <a:spcBef>
                <a:spcPts val="1000"/>
              </a:spcBef>
              <a:spcAft>
                <a:spcPts val="0"/>
              </a:spcAft>
              <a:buSzPct val="109999"/>
              <a:buChar char="▪"/>
            </a:pPr>
            <a:r>
              <a:rPr lang="en-US"/>
              <a:t>CF = Completion Form</a:t>
            </a:r>
            <a:endParaRPr/>
          </a:p>
          <a:p>
            <a:pPr indent="-228600" lvl="0" marL="228600" rtl="0" algn="l">
              <a:lnSpc>
                <a:spcPct val="120000"/>
              </a:lnSpc>
              <a:spcBef>
                <a:spcPts val="1000"/>
              </a:spcBef>
              <a:spcAft>
                <a:spcPts val="0"/>
              </a:spcAft>
              <a:buSzPct val="109999"/>
              <a:buChar char="▪"/>
            </a:pPr>
            <a:r>
              <a:rPr lang="en-US"/>
              <a:t>FP = Final Payment</a:t>
            </a:r>
            <a:endParaRPr/>
          </a:p>
          <a:p>
            <a:pPr indent="-228600" lvl="0" marL="228600" rtl="0" algn="l">
              <a:lnSpc>
                <a:spcPct val="120000"/>
              </a:lnSpc>
              <a:spcBef>
                <a:spcPts val="1000"/>
              </a:spcBef>
              <a:spcAft>
                <a:spcPts val="0"/>
              </a:spcAft>
              <a:buSzPct val="109999"/>
              <a:buChar char="▪"/>
            </a:pPr>
            <a:r>
              <a:rPr lang="en-US"/>
              <a:t>IWS = Ice Water Shield</a:t>
            </a:r>
            <a:endParaRPr/>
          </a:p>
          <a:p>
            <a:pPr indent="-228600" lvl="0" marL="228600" rtl="0" algn="l">
              <a:lnSpc>
                <a:spcPct val="120000"/>
              </a:lnSpc>
              <a:spcBef>
                <a:spcPts val="1000"/>
              </a:spcBef>
              <a:spcAft>
                <a:spcPts val="0"/>
              </a:spcAft>
              <a:buSzPct val="109999"/>
              <a:buChar char="▪"/>
            </a:pPr>
            <a:r>
              <a:rPr lang="en-US"/>
              <a:t>PIS = Post Install Supplement</a:t>
            </a:r>
            <a:endParaRPr/>
          </a:p>
          <a:p>
            <a:pPr indent="-228600" lvl="0" marL="228600" rtl="0" algn="l">
              <a:lnSpc>
                <a:spcPct val="120000"/>
              </a:lnSpc>
              <a:spcBef>
                <a:spcPts val="1000"/>
              </a:spcBef>
              <a:spcAft>
                <a:spcPts val="0"/>
              </a:spcAft>
              <a:buSzPct val="109999"/>
              <a:buChar char="▪"/>
            </a:pPr>
            <a:r>
              <a:rPr lang="en-US"/>
              <a:t>WU = Wrap Up</a:t>
            </a:r>
            <a:endParaRPr/>
          </a:p>
          <a:p>
            <a:pPr indent="-228600" lvl="0" marL="228600" rtl="0" algn="l">
              <a:lnSpc>
                <a:spcPct val="120000"/>
              </a:lnSpc>
              <a:spcBef>
                <a:spcPts val="1000"/>
              </a:spcBef>
              <a:spcAft>
                <a:spcPts val="0"/>
              </a:spcAft>
              <a:buSzPct val="109999"/>
              <a:buChar char="▪"/>
            </a:pPr>
            <a:r>
              <a:rPr lang="en-US"/>
              <a:t>FT = Field Tech</a:t>
            </a:r>
            <a:endParaRPr/>
          </a:p>
          <a:p>
            <a:pPr indent="-228600" lvl="0" marL="228600" rtl="0" algn="l">
              <a:lnSpc>
                <a:spcPct val="120000"/>
              </a:lnSpc>
              <a:spcBef>
                <a:spcPts val="1000"/>
              </a:spcBef>
              <a:spcAft>
                <a:spcPts val="0"/>
              </a:spcAft>
              <a:buSzPct val="109999"/>
              <a:buChar char="▪"/>
            </a:pPr>
            <a:r>
              <a:rPr lang="en-US"/>
              <a:t>INS = Insurance</a:t>
            </a:r>
            <a:endParaRPr/>
          </a:p>
          <a:p>
            <a:pPr indent="-228600" lvl="0" marL="228600" rtl="0" algn="l">
              <a:lnSpc>
                <a:spcPct val="120000"/>
              </a:lnSpc>
              <a:spcBef>
                <a:spcPts val="1000"/>
              </a:spcBef>
              <a:spcAft>
                <a:spcPts val="0"/>
              </a:spcAft>
              <a:buSzPct val="109999"/>
              <a:buChar char="▪"/>
            </a:pPr>
            <a:r>
              <a:rPr lang="en-US"/>
              <a:t>OOT/OOO = Out of Town/Office</a:t>
            </a:r>
            <a:endParaRPr/>
          </a:p>
          <a:p>
            <a:pPr indent="-228600" lvl="0" marL="228600" rtl="0" algn="l">
              <a:lnSpc>
                <a:spcPct val="120000"/>
              </a:lnSpc>
              <a:spcBef>
                <a:spcPts val="1000"/>
              </a:spcBef>
              <a:spcAft>
                <a:spcPts val="0"/>
              </a:spcAft>
              <a:buSzPct val="109999"/>
              <a:buChar char="▪"/>
            </a:pPr>
            <a:r>
              <a:rPr lang="en-US"/>
              <a:t>AR = Accounts Receivable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9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Review</a:t>
            </a:r>
            <a:endParaRPr/>
          </a:p>
        </p:txBody>
      </p:sp>
      <p:sp>
        <p:nvSpPr>
          <p:cNvPr id="1147" name="Google Shape;1147;p9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We have reviewed a lot</a:t>
            </a:r>
            <a:endParaRPr/>
          </a:p>
          <a:p>
            <a:pPr indent="-228600" lvl="0" marL="228600" rtl="0" algn="l">
              <a:lnSpc>
                <a:spcPct val="120000"/>
              </a:lnSpc>
              <a:spcBef>
                <a:spcPts val="1000"/>
              </a:spcBef>
              <a:spcAft>
                <a:spcPts val="0"/>
              </a:spcAft>
              <a:buSzPts val="1980"/>
              <a:buChar char="▪"/>
            </a:pPr>
            <a:r>
              <a:rPr lang="en-US"/>
              <a:t>Continue to review and reach out to your Field Trainer or anyone else with any questions</a:t>
            </a:r>
            <a:endParaRPr/>
          </a:p>
          <a:p>
            <a:pPr indent="-228600" lvl="0" marL="228600" rtl="0" algn="l">
              <a:lnSpc>
                <a:spcPct val="120000"/>
              </a:lnSpc>
              <a:spcBef>
                <a:spcPts val="1000"/>
              </a:spcBef>
              <a:spcAft>
                <a:spcPts val="0"/>
              </a:spcAft>
              <a:buSzPts val="1980"/>
              <a:buChar char="▪"/>
            </a:pPr>
            <a:r>
              <a:rPr lang="en-US"/>
              <a:t>BUT – even if you do not remember anything else from this training – CONSISTENCY IS KEY</a:t>
            </a:r>
            <a:endParaRPr/>
          </a:p>
          <a:p>
            <a:pPr indent="-228600" lvl="1" marL="685800" rtl="0" algn="l">
              <a:lnSpc>
                <a:spcPct val="120000"/>
              </a:lnSpc>
              <a:spcBef>
                <a:spcPts val="500"/>
              </a:spcBef>
              <a:spcAft>
                <a:spcPts val="0"/>
              </a:spcAft>
              <a:buSzPts val="1760"/>
              <a:buChar char="▪"/>
            </a:pPr>
            <a:r>
              <a:rPr lang="en-US"/>
              <a:t>Knowing the script perfectly will not help if you are not out there making it happen</a:t>
            </a:r>
            <a:endParaRPr/>
          </a:p>
          <a:p>
            <a:pPr indent="-228600" lvl="1" marL="685800" rtl="0" algn="l">
              <a:lnSpc>
                <a:spcPct val="120000"/>
              </a:lnSpc>
              <a:spcBef>
                <a:spcPts val="500"/>
              </a:spcBef>
              <a:spcAft>
                <a:spcPts val="0"/>
              </a:spcAft>
              <a:buSzPts val="1760"/>
              <a:buChar char="▪"/>
            </a:pPr>
            <a:r>
              <a:rPr lang="en-US"/>
              <a:t>We can GUARANTEE success if you are doing consistently what you are doing with your Field Trainer this week – five or six times a week knocking 60, 70, or 80+ doors a day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Quiz</a:t>
            </a:r>
            <a:endParaRPr/>
          </a:p>
        </p:txBody>
      </p:sp>
      <p:sp>
        <p:nvSpPr>
          <p:cNvPr id="1153" name="Google Shape;1153;p9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What resource has templates, additional documents, our licenses/certification, and a lot of other useful information?</a:t>
            </a:r>
            <a:endParaRPr/>
          </a:p>
          <a:p>
            <a:pPr indent="-228600" lvl="0" marL="228600" rtl="0" algn="l">
              <a:lnSpc>
                <a:spcPct val="120000"/>
              </a:lnSpc>
              <a:spcBef>
                <a:spcPts val="1000"/>
              </a:spcBef>
              <a:spcAft>
                <a:spcPts val="0"/>
              </a:spcAft>
              <a:buSzPts val="1980"/>
              <a:buChar char="▪"/>
            </a:pPr>
            <a:r>
              <a:rPr lang="en-US"/>
              <a:t>Analyze this sentence: “HO LVM with SF asking about ACV. HO has not received ACV and cannot pay DP. FU on 15 March at 4pm.”</a:t>
            </a:r>
            <a:endParaRPr/>
          </a:p>
          <a:p>
            <a:pPr indent="-228600" lvl="0" marL="228600" rtl="0" algn="l">
              <a:lnSpc>
                <a:spcPct val="120000"/>
              </a:lnSpc>
              <a:spcBef>
                <a:spcPts val="1000"/>
              </a:spcBef>
              <a:spcAft>
                <a:spcPts val="0"/>
              </a:spcAft>
              <a:buSzPts val="1980"/>
              <a:buChar char="▪"/>
            </a:pPr>
            <a:r>
              <a:rPr lang="en-US"/>
              <a:t>HAVE A GOAL</a:t>
            </a:r>
            <a:endParaRPr/>
          </a:p>
          <a:p>
            <a:pPr indent="-102870" lvl="0" marL="228600" rtl="0" algn="l">
              <a:lnSpc>
                <a:spcPct val="120000"/>
              </a:lnSpc>
              <a:spcBef>
                <a:spcPts val="1000"/>
              </a:spcBef>
              <a:spcAft>
                <a:spcPts val="0"/>
              </a:spcAft>
              <a:buSzPts val="1980"/>
              <a:buNone/>
            </a:pPr>
            <a:r>
              <a:t/>
            </a:r>
            <a:endParaRPr/>
          </a:p>
          <a:p>
            <a:pPr indent="0" lvl="0" marL="0" rtl="0" algn="l">
              <a:lnSpc>
                <a:spcPct val="120000"/>
              </a:lnSpc>
              <a:spcBef>
                <a:spcPts val="1000"/>
              </a:spcBef>
              <a:spcAft>
                <a:spcPts val="0"/>
              </a:spcAft>
              <a:buSzPts val="198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Final Script Review</a:t>
            </a:r>
            <a:endParaRPr/>
          </a:p>
        </p:txBody>
      </p:sp>
      <p:pic>
        <p:nvPicPr>
          <p:cNvPr descr="Allen Iverson Philadelphia 76ers Unsigned Reverse Layup Spotlight Photograph" id="1159" name="Google Shape;1159;p93"/>
          <p:cNvPicPr preferRelativeResize="0"/>
          <p:nvPr>
            <p:ph idx="1" type="body"/>
          </p:nvPr>
        </p:nvPicPr>
        <p:blipFill rotWithShape="1">
          <a:blip r:embed="rId3">
            <a:alphaModFix/>
          </a:blip>
          <a:srcRect b="0" l="0" r="0" t="0"/>
          <a:stretch/>
        </p:blipFill>
        <p:spPr>
          <a:xfrm>
            <a:off x="5343285" y="511728"/>
            <a:ext cx="5570792" cy="557079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Mission and Values</a:t>
            </a:r>
            <a:endParaRPr/>
          </a:p>
        </p:txBody>
      </p:sp>
      <p:sp>
        <p:nvSpPr>
          <p:cNvPr id="1165" name="Google Shape;1165;p9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l">
              <a:lnSpc>
                <a:spcPct val="120000"/>
              </a:lnSpc>
              <a:spcBef>
                <a:spcPts val="0"/>
              </a:spcBef>
              <a:spcAft>
                <a:spcPts val="0"/>
              </a:spcAft>
              <a:buSzPct val="109999"/>
              <a:buNone/>
            </a:pPr>
            <a:r>
              <a:rPr b="1" i="0" lang="en-US" sz="1800" u="sng">
                <a:solidFill>
                  <a:srgbClr val="FF0000"/>
                </a:solidFill>
                <a:latin typeface="Times New Roman"/>
                <a:ea typeface="Times New Roman"/>
                <a:cs typeface="Times New Roman"/>
                <a:sym typeface="Times New Roman"/>
              </a:rPr>
              <a:t>Our Mission:</a:t>
            </a:r>
            <a:endParaRPr b="0"/>
          </a:p>
          <a:p>
            <a:pPr indent="-228600" lvl="0" marL="228600" rtl="0" algn="l">
              <a:lnSpc>
                <a:spcPct val="120000"/>
              </a:lnSpc>
              <a:spcBef>
                <a:spcPts val="800"/>
              </a:spcBef>
              <a:spcAft>
                <a:spcPts val="0"/>
              </a:spcAft>
              <a:buSzPct val="109999"/>
              <a:buChar char="▪"/>
            </a:pPr>
            <a:r>
              <a:rPr b="0" i="0" lang="en-US" sz="1800" u="none" strike="noStrike">
                <a:solidFill>
                  <a:srgbClr val="000000"/>
                </a:solidFill>
                <a:latin typeface="Cambria"/>
                <a:ea typeface="Cambria"/>
                <a:cs typeface="Cambria"/>
                <a:sym typeface="Cambria"/>
              </a:rPr>
              <a:t>At </a:t>
            </a:r>
            <a:r>
              <a:rPr b="1" i="0" lang="en-US" sz="1800" u="none" strike="noStrike">
                <a:solidFill>
                  <a:srgbClr val="000000"/>
                </a:solidFill>
                <a:latin typeface="Cambria"/>
                <a:ea typeface="Cambria"/>
                <a:cs typeface="Cambria"/>
                <a:sym typeface="Cambria"/>
              </a:rPr>
              <a:t>Roof-</a:t>
            </a:r>
            <a:r>
              <a:rPr b="1" i="0" lang="en-US" sz="1800" u="none" strike="noStrike">
                <a:solidFill>
                  <a:srgbClr val="FF0000"/>
                </a:solidFill>
                <a:latin typeface="Cambria"/>
                <a:ea typeface="Cambria"/>
                <a:cs typeface="Cambria"/>
                <a:sym typeface="Cambria"/>
              </a:rPr>
              <a:t>ER</a:t>
            </a:r>
            <a:r>
              <a:rPr b="0" i="0" lang="en-US" sz="1800" u="none" strike="noStrike">
                <a:solidFill>
                  <a:srgbClr val="000000"/>
                </a:solidFill>
                <a:latin typeface="Cambria"/>
                <a:ea typeface="Cambria"/>
                <a:cs typeface="Cambria"/>
                <a:sym typeface="Cambria"/>
              </a:rPr>
              <a:t>, our mission is to hold a fiduciary responsibility to our customers - plain and simple. In an industry known for poor workmanship, lack of communication, and at times, outright deceit; we seek to restore the name of exterior remodeling contractors nationwide. By committing to our core values of </a:t>
            </a:r>
            <a:r>
              <a:rPr b="0" i="1" lang="en-US" sz="1800" u="none" strike="noStrike">
                <a:solidFill>
                  <a:srgbClr val="FF0000"/>
                </a:solidFill>
                <a:latin typeface="Cambria"/>
                <a:ea typeface="Cambria"/>
                <a:cs typeface="Cambria"/>
                <a:sym typeface="Cambria"/>
              </a:rPr>
              <a:t>Integrity</a:t>
            </a:r>
            <a:r>
              <a:rPr b="0" i="0" lang="en-US" sz="1800" u="none" strike="noStrike">
                <a:solidFill>
                  <a:srgbClr val="000000"/>
                </a:solidFill>
                <a:latin typeface="Cambria"/>
                <a:ea typeface="Cambria"/>
                <a:cs typeface="Cambria"/>
                <a:sym typeface="Cambria"/>
              </a:rPr>
              <a:t>,</a:t>
            </a:r>
            <a:r>
              <a:rPr b="0" i="0" lang="en-US" sz="1800" u="none" strike="noStrike">
                <a:solidFill>
                  <a:srgbClr val="FF0000"/>
                </a:solidFill>
                <a:latin typeface="Cambria"/>
                <a:ea typeface="Cambria"/>
                <a:cs typeface="Cambria"/>
                <a:sym typeface="Cambria"/>
              </a:rPr>
              <a:t> </a:t>
            </a:r>
            <a:r>
              <a:rPr b="0" i="1" lang="en-US" sz="1800" u="none" strike="noStrike">
                <a:solidFill>
                  <a:srgbClr val="FF0000"/>
                </a:solidFill>
                <a:latin typeface="Cambria"/>
                <a:ea typeface="Cambria"/>
                <a:cs typeface="Cambria"/>
                <a:sym typeface="Cambria"/>
              </a:rPr>
              <a:t>Quality</a:t>
            </a:r>
            <a:r>
              <a:rPr b="0" i="0" lang="en-US" sz="1800" u="none" strike="noStrike">
                <a:solidFill>
                  <a:srgbClr val="000000"/>
                </a:solidFill>
                <a:latin typeface="Cambria"/>
                <a:ea typeface="Cambria"/>
                <a:cs typeface="Cambria"/>
                <a:sym typeface="Cambria"/>
              </a:rPr>
              <a:t>, and</a:t>
            </a:r>
            <a:r>
              <a:rPr b="0" i="0" lang="en-US" sz="1800" u="none" strike="noStrike">
                <a:solidFill>
                  <a:srgbClr val="FF0000"/>
                </a:solidFill>
                <a:latin typeface="Cambria"/>
                <a:ea typeface="Cambria"/>
                <a:cs typeface="Cambria"/>
                <a:sym typeface="Cambria"/>
              </a:rPr>
              <a:t> </a:t>
            </a:r>
            <a:r>
              <a:rPr b="0" i="1" lang="en-US" sz="1800" u="none" strike="noStrike">
                <a:solidFill>
                  <a:srgbClr val="FF0000"/>
                </a:solidFill>
                <a:latin typeface="Cambria"/>
                <a:ea typeface="Cambria"/>
                <a:cs typeface="Cambria"/>
                <a:sym typeface="Cambria"/>
              </a:rPr>
              <a:t>Simplicity</a:t>
            </a:r>
            <a:r>
              <a:rPr b="0" i="0" lang="en-US" sz="1800" u="none" strike="noStrike">
                <a:solidFill>
                  <a:srgbClr val="000000"/>
                </a:solidFill>
                <a:latin typeface="Cambria"/>
                <a:ea typeface="Cambria"/>
                <a:cs typeface="Cambria"/>
                <a:sym typeface="Cambria"/>
              </a:rPr>
              <a:t>, we promise to deliver an experience every homeowner wants when remodeling their home: a simple and straightforward quality installation for a fair and honest price.</a:t>
            </a:r>
            <a:endParaRPr b="0"/>
          </a:p>
          <a:p>
            <a:pPr indent="0" lvl="0" marL="0" rtl="0" algn="l">
              <a:lnSpc>
                <a:spcPct val="120000"/>
              </a:lnSpc>
              <a:spcBef>
                <a:spcPts val="800"/>
              </a:spcBef>
              <a:spcAft>
                <a:spcPts val="0"/>
              </a:spcAft>
              <a:buSzPct val="109999"/>
              <a:buNone/>
            </a:pPr>
            <a:br>
              <a:rPr b="0" lang="en-US"/>
            </a:br>
            <a:r>
              <a:rPr b="1" i="0" lang="en-US" sz="1800" u="sng">
                <a:solidFill>
                  <a:srgbClr val="FF0000"/>
                </a:solidFill>
                <a:latin typeface="Times New Roman"/>
                <a:ea typeface="Times New Roman"/>
                <a:cs typeface="Times New Roman"/>
                <a:sym typeface="Times New Roman"/>
              </a:rPr>
              <a:t>Our Core Values:</a:t>
            </a:r>
            <a:endParaRPr b="0"/>
          </a:p>
          <a:p>
            <a:pPr indent="-228600" lvl="0" marL="228600" rtl="0" algn="l">
              <a:lnSpc>
                <a:spcPct val="120000"/>
              </a:lnSpc>
              <a:spcBef>
                <a:spcPts val="800"/>
              </a:spcBef>
              <a:spcAft>
                <a:spcPts val="0"/>
              </a:spcAft>
              <a:buSzPct val="109999"/>
              <a:buChar char="▪"/>
            </a:pPr>
            <a:r>
              <a:rPr b="1" i="0" lang="en-US" sz="1800" u="none" strike="noStrike">
                <a:solidFill>
                  <a:srgbClr val="FF0000"/>
                </a:solidFill>
                <a:latin typeface="Cambria"/>
                <a:ea typeface="Cambria"/>
                <a:cs typeface="Cambria"/>
                <a:sym typeface="Cambria"/>
              </a:rPr>
              <a:t>Integrity</a:t>
            </a:r>
            <a:r>
              <a:rPr b="0" i="0" lang="en-US" sz="1800" u="none" strike="noStrike">
                <a:solidFill>
                  <a:srgbClr val="000000"/>
                </a:solidFill>
                <a:latin typeface="Cambria"/>
                <a:ea typeface="Cambria"/>
                <a:cs typeface="Cambria"/>
                <a:sym typeface="Cambria"/>
              </a:rPr>
              <a:t>: At </a:t>
            </a:r>
            <a:r>
              <a:rPr b="1" i="0" lang="en-US" sz="1800" u="none" strike="noStrike">
                <a:solidFill>
                  <a:srgbClr val="000000"/>
                </a:solidFill>
                <a:latin typeface="Cambria"/>
                <a:ea typeface="Cambria"/>
                <a:cs typeface="Cambria"/>
                <a:sym typeface="Cambria"/>
              </a:rPr>
              <a:t>Roof-</a:t>
            </a:r>
            <a:r>
              <a:rPr b="1" i="0" lang="en-US" sz="1800" u="none" strike="noStrike">
                <a:solidFill>
                  <a:srgbClr val="FF0000"/>
                </a:solidFill>
                <a:latin typeface="Cambria"/>
                <a:ea typeface="Cambria"/>
                <a:cs typeface="Cambria"/>
                <a:sym typeface="Cambria"/>
              </a:rPr>
              <a:t>ER</a:t>
            </a:r>
            <a:r>
              <a:rPr b="0" i="0" lang="en-US" sz="1800" u="none" strike="noStrike">
                <a:solidFill>
                  <a:srgbClr val="000000"/>
                </a:solidFill>
                <a:latin typeface="Cambria"/>
                <a:ea typeface="Cambria"/>
                <a:cs typeface="Cambria"/>
                <a:sym typeface="Cambria"/>
              </a:rPr>
              <a:t>, we set the standard for Integrity in an industry that has lost credibility among many consumers. We do not only set the standard of integrity with our clients, but it starts with being honest to ourselves. We have the courage to truly see ourselves, recognize where we can grow, and </a:t>
            </a:r>
            <a:r>
              <a:rPr b="1" i="1" lang="en-US" sz="1800" u="none" strike="noStrike">
                <a:solidFill>
                  <a:srgbClr val="000000"/>
                </a:solidFill>
                <a:latin typeface="Cambria"/>
                <a:ea typeface="Cambria"/>
                <a:cs typeface="Cambria"/>
                <a:sym typeface="Cambria"/>
              </a:rPr>
              <a:t>implement changes to meet the demands of reality.</a:t>
            </a:r>
            <a:endParaRPr b="0"/>
          </a:p>
          <a:p>
            <a:pPr indent="-228600" lvl="0" marL="228600" rtl="0" algn="l">
              <a:lnSpc>
                <a:spcPct val="120000"/>
              </a:lnSpc>
              <a:spcBef>
                <a:spcPts val="800"/>
              </a:spcBef>
              <a:spcAft>
                <a:spcPts val="0"/>
              </a:spcAft>
              <a:buSzPct val="109999"/>
              <a:buChar char="▪"/>
            </a:pPr>
            <a:r>
              <a:rPr b="1" i="0" lang="en-US" sz="1800" u="none" strike="noStrike">
                <a:solidFill>
                  <a:srgbClr val="FF0000"/>
                </a:solidFill>
                <a:latin typeface="Cambria"/>
                <a:ea typeface="Cambria"/>
                <a:cs typeface="Cambria"/>
                <a:sym typeface="Cambria"/>
              </a:rPr>
              <a:t>Quality</a:t>
            </a:r>
            <a:r>
              <a:rPr b="0" i="0" lang="en-US" sz="1800" u="none" strike="noStrike">
                <a:solidFill>
                  <a:srgbClr val="000000"/>
                </a:solidFill>
                <a:latin typeface="Cambria"/>
                <a:ea typeface="Cambria"/>
                <a:cs typeface="Cambria"/>
                <a:sym typeface="Cambria"/>
              </a:rPr>
              <a:t>: We guarantee the highest Quality in our products and services.  Our </a:t>
            </a:r>
            <a:r>
              <a:rPr b="1" i="0" lang="en-US" sz="1800" u="none" strike="noStrike">
                <a:solidFill>
                  <a:srgbClr val="000000"/>
                </a:solidFill>
                <a:latin typeface="Cambria"/>
                <a:ea typeface="Cambria"/>
                <a:cs typeface="Cambria"/>
                <a:sym typeface="Cambria"/>
              </a:rPr>
              <a:t>c</a:t>
            </a:r>
            <a:r>
              <a:rPr b="1" i="1" lang="en-US" sz="1800" u="none" strike="noStrike">
                <a:solidFill>
                  <a:srgbClr val="000000"/>
                </a:solidFill>
                <a:latin typeface="Cambria"/>
                <a:ea typeface="Cambria"/>
                <a:cs typeface="Cambria"/>
                <a:sym typeface="Cambria"/>
              </a:rPr>
              <a:t>onfidence </a:t>
            </a:r>
            <a:r>
              <a:rPr b="0" i="0" lang="en-US" sz="1800" u="none" strike="noStrike">
                <a:solidFill>
                  <a:srgbClr val="000000"/>
                </a:solidFill>
                <a:latin typeface="Cambria"/>
                <a:ea typeface="Cambria"/>
                <a:cs typeface="Cambria"/>
                <a:sym typeface="Cambria"/>
              </a:rPr>
              <a:t>in our craft propels us into the elite 2% of </a:t>
            </a:r>
            <a:r>
              <a:rPr b="0" i="1" lang="en-US" sz="1800" u="none" strike="noStrike">
                <a:solidFill>
                  <a:srgbClr val="000000"/>
                </a:solidFill>
                <a:latin typeface="Cambria"/>
                <a:ea typeface="Cambria"/>
                <a:cs typeface="Cambria"/>
                <a:sym typeface="Cambria"/>
              </a:rPr>
              <a:t>all</a:t>
            </a:r>
            <a:r>
              <a:rPr b="0" i="0" lang="en-US" sz="1800" u="none" strike="noStrike">
                <a:solidFill>
                  <a:srgbClr val="000000"/>
                </a:solidFill>
                <a:latin typeface="Calibri"/>
                <a:ea typeface="Calibri"/>
                <a:cs typeface="Calibri"/>
                <a:sym typeface="Calibri"/>
              </a:rPr>
              <a:t> roofing companies in the entire nation.</a:t>
            </a:r>
            <a:r>
              <a:rPr b="0" i="0" lang="en-US" sz="1800" u="none" strike="noStrike">
                <a:solidFill>
                  <a:srgbClr val="000000"/>
                </a:solidFill>
                <a:latin typeface="Cambria"/>
                <a:ea typeface="Cambria"/>
                <a:cs typeface="Cambria"/>
                <a:sym typeface="Cambria"/>
              </a:rPr>
              <a:t> Quality starts with the moment a client interacts with one of our representatives at the door.  The Quality demonstrated in every aspect of what we do continues to make </a:t>
            </a:r>
            <a:r>
              <a:rPr b="1" i="0" lang="en-US" sz="1800" u="none" strike="noStrike">
                <a:solidFill>
                  <a:srgbClr val="000000"/>
                </a:solidFill>
                <a:latin typeface="Cambria"/>
                <a:ea typeface="Cambria"/>
                <a:cs typeface="Cambria"/>
                <a:sym typeface="Cambria"/>
              </a:rPr>
              <a:t>Roof-</a:t>
            </a:r>
            <a:r>
              <a:rPr b="1" i="0" lang="en-US" sz="1800" u="none" strike="noStrike">
                <a:solidFill>
                  <a:srgbClr val="FF0000"/>
                </a:solidFill>
                <a:latin typeface="Cambria"/>
                <a:ea typeface="Cambria"/>
                <a:cs typeface="Cambria"/>
                <a:sym typeface="Cambria"/>
              </a:rPr>
              <a:t>ER</a:t>
            </a:r>
            <a:r>
              <a:rPr b="0" i="0" lang="en-US" sz="1800" u="none" strike="noStrike">
                <a:solidFill>
                  <a:srgbClr val="000000"/>
                </a:solidFill>
                <a:latin typeface="Cambria"/>
                <a:ea typeface="Cambria"/>
                <a:cs typeface="Cambria"/>
                <a:sym typeface="Cambria"/>
              </a:rPr>
              <a:t> the </a:t>
            </a:r>
            <a:r>
              <a:rPr b="1" i="0" lang="en-US" sz="1800" u="none" strike="noStrike">
                <a:solidFill>
                  <a:srgbClr val="FFCC00"/>
                </a:solidFill>
                <a:latin typeface="Cambria"/>
                <a:ea typeface="Cambria"/>
                <a:cs typeface="Cambria"/>
                <a:sym typeface="Cambria"/>
              </a:rPr>
              <a:t>gold standard</a:t>
            </a:r>
            <a:r>
              <a:rPr b="0" i="0" lang="en-US" sz="1800" u="none" strike="noStrike">
                <a:solidFill>
                  <a:srgbClr val="FFCC00"/>
                </a:solidFill>
                <a:latin typeface="Cambria"/>
                <a:ea typeface="Cambria"/>
                <a:cs typeface="Cambria"/>
                <a:sym typeface="Cambria"/>
              </a:rPr>
              <a:t> </a:t>
            </a:r>
            <a:r>
              <a:rPr b="0" i="0" lang="en-US" sz="1800" u="none" strike="noStrike">
                <a:solidFill>
                  <a:srgbClr val="000000"/>
                </a:solidFill>
                <a:latin typeface="Cambria"/>
                <a:ea typeface="Cambria"/>
                <a:cs typeface="Cambria"/>
                <a:sym typeface="Cambria"/>
              </a:rPr>
              <a:t>of this industry.</a:t>
            </a:r>
            <a:endParaRPr b="0"/>
          </a:p>
          <a:p>
            <a:pPr indent="-228600" lvl="0" marL="228600" rtl="0" algn="l">
              <a:lnSpc>
                <a:spcPct val="120000"/>
              </a:lnSpc>
              <a:spcBef>
                <a:spcPts val="800"/>
              </a:spcBef>
              <a:spcAft>
                <a:spcPts val="0"/>
              </a:spcAft>
              <a:buSzPct val="109999"/>
              <a:buChar char="▪"/>
            </a:pPr>
            <a:r>
              <a:rPr b="1" i="0" lang="en-US" sz="1800" u="none" strike="noStrike">
                <a:solidFill>
                  <a:srgbClr val="FF0000"/>
                </a:solidFill>
                <a:latin typeface="Cambria"/>
                <a:ea typeface="Cambria"/>
                <a:cs typeface="Cambria"/>
                <a:sym typeface="Cambria"/>
              </a:rPr>
              <a:t>Simplicity</a:t>
            </a:r>
            <a:r>
              <a:rPr b="0" i="0" lang="en-US" sz="1800" u="none" strike="noStrike">
                <a:solidFill>
                  <a:srgbClr val="000000"/>
                </a:solidFill>
                <a:latin typeface="Cambria"/>
                <a:ea typeface="Cambria"/>
                <a:cs typeface="Cambria"/>
                <a:sym typeface="Cambria"/>
              </a:rPr>
              <a:t>: We strive to deliver an overwhelmingly positive experience for everyone who interacts with </a:t>
            </a:r>
            <a:r>
              <a:rPr b="1" i="0" lang="en-US" sz="1800" u="none" strike="noStrike">
                <a:solidFill>
                  <a:srgbClr val="000000"/>
                </a:solidFill>
                <a:latin typeface="Cambria"/>
                <a:ea typeface="Cambria"/>
                <a:cs typeface="Cambria"/>
                <a:sym typeface="Cambria"/>
              </a:rPr>
              <a:t>Roof-</a:t>
            </a:r>
            <a:r>
              <a:rPr b="1" i="0" lang="en-US" sz="1800" u="none" strike="noStrike">
                <a:solidFill>
                  <a:srgbClr val="FF0000"/>
                </a:solidFill>
                <a:latin typeface="Cambria"/>
                <a:ea typeface="Cambria"/>
                <a:cs typeface="Cambria"/>
                <a:sym typeface="Cambria"/>
              </a:rPr>
              <a:t>ER</a:t>
            </a:r>
            <a:r>
              <a:rPr b="0" i="0" lang="en-US" sz="1800" u="none" strike="noStrike">
                <a:solidFill>
                  <a:srgbClr val="FF0000"/>
                </a:solidFill>
                <a:latin typeface="Cambria"/>
                <a:ea typeface="Cambria"/>
                <a:cs typeface="Cambria"/>
                <a:sym typeface="Cambria"/>
              </a:rPr>
              <a:t>.</a:t>
            </a:r>
            <a:r>
              <a:rPr b="0" i="0" lang="en-US" sz="1800" u="none" strike="noStrike">
                <a:solidFill>
                  <a:srgbClr val="000000"/>
                </a:solidFill>
                <a:latin typeface="Cambria"/>
                <a:ea typeface="Cambria"/>
                <a:cs typeface="Cambria"/>
                <a:sym typeface="Cambria"/>
              </a:rPr>
              <a:t>  By embracing the complexities of our industry, we provide exceptional results to our clients. </a:t>
            </a:r>
            <a:r>
              <a:rPr b="1" i="1" lang="en-US" sz="1800" u="none" strike="noStrike">
                <a:solidFill>
                  <a:srgbClr val="000000"/>
                </a:solidFill>
                <a:latin typeface="Cambria"/>
                <a:ea typeface="Cambria"/>
                <a:cs typeface="Cambria"/>
                <a:sym typeface="Cambria"/>
              </a:rPr>
              <a:t> Our clients value the Simplicity</a:t>
            </a:r>
            <a:r>
              <a:rPr b="0" i="0" lang="en-US" sz="1800" u="none" strike="noStrike">
                <a:solidFill>
                  <a:srgbClr val="000000"/>
                </a:solidFill>
                <a:latin typeface="Cambria"/>
                <a:ea typeface="Cambria"/>
                <a:cs typeface="Cambria"/>
                <a:sym typeface="Cambria"/>
              </a:rPr>
              <a:t> </a:t>
            </a:r>
            <a:r>
              <a:rPr b="1" i="1" lang="en-US" sz="1800" u="none" strike="noStrike">
                <a:solidFill>
                  <a:srgbClr val="000000"/>
                </a:solidFill>
                <a:latin typeface="Cambria"/>
                <a:ea typeface="Cambria"/>
                <a:cs typeface="Cambria"/>
                <a:sym typeface="Cambria"/>
              </a:rPr>
              <a:t>of partnering with us </a:t>
            </a:r>
            <a:r>
              <a:rPr b="0" i="0" lang="en-US" sz="1800" u="none" strike="noStrike">
                <a:solidFill>
                  <a:srgbClr val="000000"/>
                </a:solidFill>
                <a:latin typeface="Cambria"/>
                <a:ea typeface="Cambria"/>
                <a:cs typeface="Cambria"/>
                <a:sym typeface="Cambria"/>
              </a:rPr>
              <a:t>– we guarantee a seamless process from start to finish ensuring satisfaction with the final outcome.</a:t>
            </a:r>
            <a:endParaRPr/>
          </a:p>
          <a:p>
            <a:pPr indent="0" lvl="0" marL="0" rtl="0" algn="l">
              <a:lnSpc>
                <a:spcPct val="120000"/>
              </a:lnSpc>
              <a:spcBef>
                <a:spcPts val="800"/>
              </a:spcBef>
              <a:spcAft>
                <a:spcPts val="0"/>
              </a:spcAft>
              <a:buSzPct val="109999"/>
              <a:buNone/>
            </a:pPr>
            <a:r>
              <a:rPr b="1" i="1" lang="en-US">
                <a:solidFill>
                  <a:schemeClr val="accent1"/>
                </a:solidFill>
                <a:latin typeface="Cambria"/>
                <a:ea typeface="Cambria"/>
                <a:cs typeface="Cambria"/>
                <a:sym typeface="Cambria"/>
              </a:rPr>
              <a:t>Check out this Yelp Review!</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Let’s Make it Happen!!!!</a:t>
            </a:r>
            <a:endParaRPr/>
          </a:p>
        </p:txBody>
      </p:sp>
      <p:sp>
        <p:nvSpPr>
          <p:cNvPr id="1171" name="Google Shape;1171;p9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Please feel free to reach out to me (Reese) any time.  If I do not answer, I will always return your call.  You can also text or email me any time.</a:t>
            </a:r>
            <a:endParaRPr/>
          </a:p>
          <a:p>
            <a:pPr indent="-228600" lvl="0" marL="228600" rtl="0" algn="l">
              <a:lnSpc>
                <a:spcPct val="120000"/>
              </a:lnSpc>
              <a:spcBef>
                <a:spcPts val="1000"/>
              </a:spcBef>
              <a:spcAft>
                <a:spcPts val="0"/>
              </a:spcAft>
              <a:buSzPts val="1980"/>
              <a:buChar char="▪"/>
            </a:pPr>
            <a:r>
              <a:rPr lang="en-US"/>
              <a:t>Please stay in contact with your Field Trainers and lean on them for continued success</a:t>
            </a:r>
            <a:endParaRPr/>
          </a:p>
          <a:p>
            <a:pPr indent="-228600" lvl="1" marL="685800" rtl="0" algn="l">
              <a:lnSpc>
                <a:spcPct val="120000"/>
              </a:lnSpc>
              <a:spcBef>
                <a:spcPts val="500"/>
              </a:spcBef>
              <a:spcAft>
                <a:spcPts val="0"/>
              </a:spcAft>
              <a:buSzPts val="1760"/>
              <a:buChar char="▪"/>
            </a:pPr>
            <a:r>
              <a:rPr lang="en-US"/>
              <a:t>Ensure you are already aware of your weekend training days with your Field Trainer this weekend.</a:t>
            </a:r>
            <a:endParaRPr/>
          </a:p>
          <a:p>
            <a:pPr indent="-228600" lvl="0" marL="228600" rtl="0" algn="l">
              <a:lnSpc>
                <a:spcPct val="120000"/>
              </a:lnSpc>
              <a:spcBef>
                <a:spcPts val="1000"/>
              </a:spcBef>
              <a:spcAft>
                <a:spcPts val="0"/>
              </a:spcAft>
              <a:buSzPts val="1980"/>
              <a:buChar char="▪"/>
            </a:pPr>
            <a:r>
              <a:rPr lang="en-US"/>
              <a:t>You can also reach out to Oliver or Ford whenever you need them</a:t>
            </a:r>
            <a:endParaRPr/>
          </a:p>
          <a:p>
            <a:pPr indent="-228600" lvl="0" marL="228600" rtl="0" algn="l">
              <a:lnSpc>
                <a:spcPct val="120000"/>
              </a:lnSpc>
              <a:spcBef>
                <a:spcPts val="1000"/>
              </a:spcBef>
              <a:spcAft>
                <a:spcPts val="0"/>
              </a:spcAft>
              <a:buSzPts val="1980"/>
              <a:buChar char="▪"/>
            </a:pPr>
            <a:r>
              <a:rPr lang="en-US"/>
              <a:t>Get Sign Ups – Get those bonuses – Close those houses – be the next Roof ER success story!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2024-01-29T20:28:58Z</dcterms:created>
  <dc:creator>Reese Samala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